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Open Sans Bold" panose="020B0604020202020204" charset="0"/>
      <p:regular r:id="rId18"/>
    </p:embeddedFont>
    <p:embeddedFont>
      <p:font typeface="Roboto" panose="02000000000000000000" pitchFamily="2" charset="0"/>
      <p:regular r:id="rId19"/>
    </p:embeddedFont>
    <p:embeddedFont>
      <p:font typeface="Roboto Bold" panose="020B0604020202020204" charset="0"/>
      <p:regular r:id="rId20"/>
    </p:embeddedFont>
    <p:embeddedFont>
      <p:font typeface="Teko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19" Type="http://schemas.openxmlformats.org/officeDocument/2006/relationships/image" Target="../media/image45.pn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501A9">
                <a:alpha val="100000"/>
              </a:srgbClr>
            </a:gs>
            <a:gs pos="100000">
              <a:srgbClr val="17163E">
                <a:alpha val="100000"/>
              </a:srgbClr>
            </a:gs>
          </a:gsLst>
          <a:lin ang="18900044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1950" y="623450"/>
            <a:ext cx="16951800" cy="8980800"/>
            <a:chOff x="0" y="0"/>
            <a:chExt cx="22602400" cy="1197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602444" cy="11974449"/>
            </a:xfrm>
            <a:custGeom>
              <a:avLst/>
              <a:gdLst/>
              <a:ahLst/>
              <a:cxnLst/>
              <a:rect l="l" t="t" r="r" b="b"/>
              <a:pathLst>
                <a:path w="22602444" h="11974449">
                  <a:moveTo>
                    <a:pt x="22602444" y="0"/>
                  </a:moveTo>
                  <a:lnTo>
                    <a:pt x="0" y="0"/>
                  </a:lnTo>
                  <a:lnTo>
                    <a:pt x="0" y="11974449"/>
                  </a:lnTo>
                  <a:lnTo>
                    <a:pt x="22602444" y="11974449"/>
                  </a:lnTo>
                  <a:close/>
                </a:path>
              </a:pathLst>
            </a:custGeom>
            <a:gradFill rotWithShape="1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7647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16200038"/>
            </a:gra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14105422" y="1849776"/>
            <a:ext cx="3237738" cy="4981166"/>
          </a:xfrm>
          <a:custGeom>
            <a:avLst/>
            <a:gdLst/>
            <a:ahLst/>
            <a:cxnLst/>
            <a:rect l="l" t="t" r="r" b="b"/>
            <a:pathLst>
              <a:path w="3237738" h="4981166">
                <a:moveTo>
                  <a:pt x="0" y="0"/>
                </a:moveTo>
                <a:lnTo>
                  <a:pt x="3237738" y="0"/>
                </a:lnTo>
                <a:lnTo>
                  <a:pt x="3237738" y="4981166"/>
                </a:lnTo>
                <a:lnTo>
                  <a:pt x="0" y="498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2596012" y="1418240"/>
            <a:ext cx="1342508" cy="3928756"/>
          </a:xfrm>
          <a:custGeom>
            <a:avLst/>
            <a:gdLst/>
            <a:ahLst/>
            <a:cxnLst/>
            <a:rect l="l" t="t" r="r" b="b"/>
            <a:pathLst>
              <a:path w="1342508" h="3928756">
                <a:moveTo>
                  <a:pt x="0" y="0"/>
                </a:moveTo>
                <a:lnTo>
                  <a:pt x="1342508" y="0"/>
                </a:lnTo>
                <a:lnTo>
                  <a:pt x="1342508" y="3928756"/>
                </a:lnTo>
                <a:lnTo>
                  <a:pt x="0" y="3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2442690" y="4626442"/>
            <a:ext cx="1780646" cy="2618922"/>
          </a:xfrm>
          <a:custGeom>
            <a:avLst/>
            <a:gdLst/>
            <a:ahLst/>
            <a:cxnLst/>
            <a:rect l="l" t="t" r="r" b="b"/>
            <a:pathLst>
              <a:path w="1780646" h="2618922">
                <a:moveTo>
                  <a:pt x="0" y="0"/>
                </a:moveTo>
                <a:lnTo>
                  <a:pt x="1780646" y="0"/>
                </a:lnTo>
                <a:lnTo>
                  <a:pt x="1780646" y="2618922"/>
                </a:lnTo>
                <a:lnTo>
                  <a:pt x="0" y="26189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3938500" y="3951258"/>
            <a:ext cx="1331826" cy="3934690"/>
          </a:xfrm>
          <a:custGeom>
            <a:avLst/>
            <a:gdLst/>
            <a:ahLst/>
            <a:cxnLst/>
            <a:rect l="l" t="t" r="r" b="b"/>
            <a:pathLst>
              <a:path w="1331826" h="3934690">
                <a:moveTo>
                  <a:pt x="0" y="0"/>
                </a:moveTo>
                <a:lnTo>
                  <a:pt x="1331826" y="0"/>
                </a:lnTo>
                <a:lnTo>
                  <a:pt x="1331826" y="3934690"/>
                </a:lnTo>
                <a:lnTo>
                  <a:pt x="0" y="39346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2442710" y="2573326"/>
            <a:ext cx="1661022" cy="3019546"/>
          </a:xfrm>
          <a:custGeom>
            <a:avLst/>
            <a:gdLst/>
            <a:ahLst/>
            <a:cxnLst/>
            <a:rect l="l" t="t" r="r" b="b"/>
            <a:pathLst>
              <a:path w="1661022" h="3019546">
                <a:moveTo>
                  <a:pt x="0" y="0"/>
                </a:moveTo>
                <a:lnTo>
                  <a:pt x="1661022" y="0"/>
                </a:lnTo>
                <a:lnTo>
                  <a:pt x="1661022" y="3019546"/>
                </a:lnTo>
                <a:lnTo>
                  <a:pt x="0" y="30195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9049820" y="3553726"/>
            <a:ext cx="3028242" cy="4260232"/>
          </a:xfrm>
          <a:custGeom>
            <a:avLst/>
            <a:gdLst/>
            <a:ahLst/>
            <a:cxnLst/>
            <a:rect l="l" t="t" r="r" b="b"/>
            <a:pathLst>
              <a:path w="3028242" h="4260232">
                <a:moveTo>
                  <a:pt x="0" y="0"/>
                </a:moveTo>
                <a:lnTo>
                  <a:pt x="3028242" y="0"/>
                </a:lnTo>
                <a:lnTo>
                  <a:pt x="3028242" y="4260232"/>
                </a:lnTo>
                <a:lnTo>
                  <a:pt x="0" y="42602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10890580" y="5425352"/>
            <a:ext cx="3408024" cy="3916786"/>
          </a:xfrm>
          <a:custGeom>
            <a:avLst/>
            <a:gdLst/>
            <a:ahLst/>
            <a:cxnLst/>
            <a:rect l="l" t="t" r="r" b="b"/>
            <a:pathLst>
              <a:path w="3408024" h="3916786">
                <a:moveTo>
                  <a:pt x="0" y="0"/>
                </a:moveTo>
                <a:lnTo>
                  <a:pt x="3408024" y="0"/>
                </a:lnTo>
                <a:lnTo>
                  <a:pt x="3408024" y="3916786"/>
                </a:lnTo>
                <a:lnTo>
                  <a:pt x="0" y="391678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5936272" y="2115795"/>
            <a:ext cx="3231578" cy="3122309"/>
          </a:xfrm>
          <a:custGeom>
            <a:avLst/>
            <a:gdLst/>
            <a:ahLst/>
            <a:cxnLst/>
            <a:rect l="l" t="t" r="r" b="b"/>
            <a:pathLst>
              <a:path w="3231578" h="3122309">
                <a:moveTo>
                  <a:pt x="0" y="0"/>
                </a:moveTo>
                <a:lnTo>
                  <a:pt x="3231578" y="0"/>
                </a:lnTo>
                <a:lnTo>
                  <a:pt x="3231578" y="3122310"/>
                </a:lnTo>
                <a:lnTo>
                  <a:pt x="0" y="312231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b="-34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1531425" y="2886375"/>
            <a:ext cx="7504950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80"/>
              </a:lnSpc>
            </a:pPr>
            <a:r>
              <a:rPr lang="en-US" sz="104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SwiftHealth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1425" y="4078422"/>
            <a:ext cx="742695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A3 - Gestão e Redes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31425" y="7885948"/>
            <a:ext cx="5117433" cy="31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7"/>
              </a:lnSpc>
            </a:pPr>
            <a:r>
              <a:rPr lang="en-US" sz="208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Universidade São Judas Tadeu - nov/2025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31425" y="8201864"/>
            <a:ext cx="5117433" cy="31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7"/>
              </a:lnSpc>
            </a:pPr>
            <a:r>
              <a:rPr lang="en-US" sz="208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Professores: Lawilson, Helaine e Ricardo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501A9">
                <a:alpha val="100000"/>
              </a:srgbClr>
            </a:gs>
            <a:gs pos="100000">
              <a:srgbClr val="17163E">
                <a:alpha val="100000"/>
              </a:srgbClr>
            </a:gs>
          </a:gsLst>
          <a:lin ang="18900044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691950" y="623450"/>
            <a:ext cx="16951800" cy="8980800"/>
            <a:chOff x="0" y="0"/>
            <a:chExt cx="22602400" cy="1197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602444" cy="11974449"/>
            </a:xfrm>
            <a:custGeom>
              <a:avLst/>
              <a:gdLst/>
              <a:ahLst/>
              <a:cxnLst/>
              <a:rect l="l" t="t" r="r" b="b"/>
              <a:pathLst>
                <a:path w="22602444" h="11974449">
                  <a:moveTo>
                    <a:pt x="22602444" y="0"/>
                  </a:moveTo>
                  <a:lnTo>
                    <a:pt x="0" y="0"/>
                  </a:lnTo>
                  <a:lnTo>
                    <a:pt x="0" y="11974449"/>
                  </a:lnTo>
                  <a:lnTo>
                    <a:pt x="22602444" y="11974449"/>
                  </a:lnTo>
                  <a:close/>
                </a:path>
              </a:pathLst>
            </a:custGeom>
            <a:gradFill rotWithShape="1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1372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8100732"/>
            </a:gra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2823860" y="3118850"/>
            <a:ext cx="12487920" cy="6306400"/>
          </a:xfrm>
          <a:custGeom>
            <a:avLst/>
            <a:gdLst/>
            <a:ahLst/>
            <a:cxnLst/>
            <a:rect l="l" t="t" r="r" b="b"/>
            <a:pathLst>
              <a:path w="12487920" h="6306400">
                <a:moveTo>
                  <a:pt x="0" y="0"/>
                </a:moveTo>
                <a:lnTo>
                  <a:pt x="12487920" y="0"/>
                </a:lnTo>
                <a:lnTo>
                  <a:pt x="12487920" y="6306399"/>
                </a:lnTo>
                <a:lnTo>
                  <a:pt x="0" y="6306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531425" y="1030562"/>
            <a:ext cx="76879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Topologia das Redes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56511" y="2481891"/>
            <a:ext cx="4725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ctr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Topologia Unidade Filial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501A9">
                <a:alpha val="100000"/>
              </a:srgbClr>
            </a:gs>
            <a:gs pos="100000">
              <a:srgbClr val="17163E">
                <a:alpha val="100000"/>
              </a:srgbClr>
            </a:gs>
          </a:gsLst>
          <a:lin ang="18900044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668100" y="653100"/>
            <a:ext cx="16951800" cy="8980800"/>
            <a:chOff x="0" y="0"/>
            <a:chExt cx="22602400" cy="1197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602444" cy="11974449"/>
            </a:xfrm>
            <a:custGeom>
              <a:avLst/>
              <a:gdLst/>
              <a:ahLst/>
              <a:cxnLst/>
              <a:rect l="l" t="t" r="r" b="b"/>
              <a:pathLst>
                <a:path w="22602444" h="11974449">
                  <a:moveTo>
                    <a:pt x="22602444" y="0"/>
                  </a:moveTo>
                  <a:lnTo>
                    <a:pt x="0" y="0"/>
                  </a:lnTo>
                  <a:lnTo>
                    <a:pt x="0" y="11974449"/>
                  </a:lnTo>
                  <a:lnTo>
                    <a:pt x="22602444" y="11974449"/>
                  </a:lnTo>
                  <a:close/>
                </a:path>
              </a:pathLst>
            </a:custGeom>
            <a:gradFill rotWithShape="1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1372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8100732"/>
            </a:gra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1270529" y="3295740"/>
            <a:ext cx="4264239" cy="4325861"/>
          </a:xfrm>
          <a:custGeom>
            <a:avLst/>
            <a:gdLst/>
            <a:ahLst/>
            <a:cxnLst/>
            <a:rect l="l" t="t" r="r" b="b"/>
            <a:pathLst>
              <a:path w="4264239" h="4325861">
                <a:moveTo>
                  <a:pt x="0" y="0"/>
                </a:moveTo>
                <a:lnTo>
                  <a:pt x="4264239" y="0"/>
                </a:lnTo>
                <a:lnTo>
                  <a:pt x="4264239" y="4325861"/>
                </a:lnTo>
                <a:lnTo>
                  <a:pt x="0" y="432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5886278" y="3295740"/>
            <a:ext cx="4246543" cy="4325861"/>
          </a:xfrm>
          <a:custGeom>
            <a:avLst/>
            <a:gdLst/>
            <a:ahLst/>
            <a:cxnLst/>
            <a:rect l="l" t="t" r="r" b="b"/>
            <a:pathLst>
              <a:path w="4246543" h="4325861">
                <a:moveTo>
                  <a:pt x="0" y="0"/>
                </a:moveTo>
                <a:lnTo>
                  <a:pt x="4246543" y="0"/>
                </a:lnTo>
                <a:lnTo>
                  <a:pt x="4246543" y="4325861"/>
                </a:lnTo>
                <a:lnTo>
                  <a:pt x="0" y="4325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0485246" y="3099243"/>
            <a:ext cx="6669761" cy="4718856"/>
          </a:xfrm>
          <a:custGeom>
            <a:avLst/>
            <a:gdLst/>
            <a:ahLst/>
            <a:cxnLst/>
            <a:rect l="l" t="t" r="r" b="b"/>
            <a:pathLst>
              <a:path w="6669761" h="4718856">
                <a:moveTo>
                  <a:pt x="0" y="0"/>
                </a:moveTo>
                <a:lnTo>
                  <a:pt x="6669761" y="0"/>
                </a:lnTo>
                <a:lnTo>
                  <a:pt x="6669761" y="4718856"/>
                </a:lnTo>
                <a:lnTo>
                  <a:pt x="0" y="47188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531425" y="1030562"/>
            <a:ext cx="76879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Configurações de Servidor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28985" y="2673180"/>
            <a:ext cx="711639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Serviço do Webserver HTTP/HTTPS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0529" y="8193968"/>
            <a:ext cx="11894939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300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Contido no servidor 192.168.10.16, de nomenclatura no DNS como www.swifthealth.com.br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501A9">
                <a:alpha val="100000"/>
              </a:srgbClr>
            </a:gs>
            <a:gs pos="100000">
              <a:srgbClr val="17163E">
                <a:alpha val="100000"/>
              </a:srgbClr>
            </a:gs>
          </a:gsLst>
          <a:lin ang="18900044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668100" y="653100"/>
            <a:ext cx="16951800" cy="8980800"/>
            <a:chOff x="0" y="0"/>
            <a:chExt cx="22602400" cy="1197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602444" cy="11974449"/>
            </a:xfrm>
            <a:custGeom>
              <a:avLst/>
              <a:gdLst/>
              <a:ahLst/>
              <a:cxnLst/>
              <a:rect l="l" t="t" r="r" b="b"/>
              <a:pathLst>
                <a:path w="22602444" h="11974449">
                  <a:moveTo>
                    <a:pt x="22602444" y="0"/>
                  </a:moveTo>
                  <a:lnTo>
                    <a:pt x="0" y="0"/>
                  </a:lnTo>
                  <a:lnTo>
                    <a:pt x="0" y="11974449"/>
                  </a:lnTo>
                  <a:lnTo>
                    <a:pt x="22602444" y="11974449"/>
                  </a:lnTo>
                  <a:close/>
                </a:path>
              </a:pathLst>
            </a:custGeom>
            <a:gradFill rotWithShape="1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1372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8100732"/>
            </a:gra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1531425" y="3292469"/>
            <a:ext cx="4524463" cy="4602359"/>
          </a:xfrm>
          <a:custGeom>
            <a:avLst/>
            <a:gdLst/>
            <a:ahLst/>
            <a:cxnLst/>
            <a:rect l="l" t="t" r="r" b="b"/>
            <a:pathLst>
              <a:path w="4524463" h="4602359">
                <a:moveTo>
                  <a:pt x="0" y="0"/>
                </a:moveTo>
                <a:lnTo>
                  <a:pt x="4524463" y="0"/>
                </a:lnTo>
                <a:lnTo>
                  <a:pt x="4524463" y="4602359"/>
                </a:lnTo>
                <a:lnTo>
                  <a:pt x="0" y="46023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929525" y="3292469"/>
            <a:ext cx="4543605" cy="4602359"/>
          </a:xfrm>
          <a:custGeom>
            <a:avLst/>
            <a:gdLst/>
            <a:ahLst/>
            <a:cxnLst/>
            <a:rect l="l" t="t" r="r" b="b"/>
            <a:pathLst>
              <a:path w="4543605" h="4602359">
                <a:moveTo>
                  <a:pt x="0" y="0"/>
                </a:moveTo>
                <a:lnTo>
                  <a:pt x="4543605" y="0"/>
                </a:lnTo>
                <a:lnTo>
                  <a:pt x="4543605" y="4602359"/>
                </a:lnTo>
                <a:lnTo>
                  <a:pt x="0" y="46023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2349430" y="3257694"/>
            <a:ext cx="4571452" cy="4637134"/>
          </a:xfrm>
          <a:custGeom>
            <a:avLst/>
            <a:gdLst/>
            <a:ahLst/>
            <a:cxnLst/>
            <a:rect l="l" t="t" r="r" b="b"/>
            <a:pathLst>
              <a:path w="4571452" h="4637134">
                <a:moveTo>
                  <a:pt x="0" y="0"/>
                </a:moveTo>
                <a:lnTo>
                  <a:pt x="4571452" y="0"/>
                </a:lnTo>
                <a:lnTo>
                  <a:pt x="4571452" y="4637134"/>
                </a:lnTo>
                <a:lnTo>
                  <a:pt x="0" y="46371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531425" y="1030562"/>
            <a:ext cx="76879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Configurações de Servidor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28985" y="2673180"/>
            <a:ext cx="711639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Serviço do E-mail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1425" y="8066442"/>
            <a:ext cx="1411152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  <a:spcBef>
                <a:spcPct val="0"/>
              </a:spcBef>
            </a:pPr>
            <a:r>
              <a:rPr lang="en-US" sz="2300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Contido no servidor 192.168.10.16, de nomenclatura no DNS como “email”. Utiliza o domain name “swifthealth.com” e permite com que usuários previamente registrados e logados em um computador enviar emails.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501A9">
                <a:alpha val="100000"/>
              </a:srgbClr>
            </a:gs>
            <a:gs pos="100000">
              <a:srgbClr val="17163E">
                <a:alpha val="100000"/>
              </a:srgbClr>
            </a:gs>
          </a:gsLst>
          <a:lin ang="18900044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668100" y="653100"/>
            <a:ext cx="16951800" cy="8980800"/>
            <a:chOff x="0" y="0"/>
            <a:chExt cx="22602400" cy="1197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602444" cy="11974449"/>
            </a:xfrm>
            <a:custGeom>
              <a:avLst/>
              <a:gdLst/>
              <a:ahLst/>
              <a:cxnLst/>
              <a:rect l="l" t="t" r="r" b="b"/>
              <a:pathLst>
                <a:path w="22602444" h="11974449">
                  <a:moveTo>
                    <a:pt x="22602444" y="0"/>
                  </a:moveTo>
                  <a:lnTo>
                    <a:pt x="0" y="0"/>
                  </a:lnTo>
                  <a:lnTo>
                    <a:pt x="0" y="11974449"/>
                  </a:lnTo>
                  <a:lnTo>
                    <a:pt x="22602444" y="11974449"/>
                  </a:lnTo>
                  <a:close/>
                </a:path>
              </a:pathLst>
            </a:custGeom>
            <a:gradFill rotWithShape="1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1372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8100732"/>
            </a:gra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8984797" y="2474436"/>
            <a:ext cx="7991209" cy="5338128"/>
          </a:xfrm>
          <a:custGeom>
            <a:avLst/>
            <a:gdLst/>
            <a:ahLst/>
            <a:cxnLst/>
            <a:rect l="l" t="t" r="r" b="b"/>
            <a:pathLst>
              <a:path w="7991209" h="5338128">
                <a:moveTo>
                  <a:pt x="0" y="0"/>
                </a:moveTo>
                <a:lnTo>
                  <a:pt x="7991210" y="0"/>
                </a:lnTo>
                <a:lnTo>
                  <a:pt x="7991210" y="5338128"/>
                </a:lnTo>
                <a:lnTo>
                  <a:pt x="0" y="5338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531425" y="1030562"/>
            <a:ext cx="6168267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Identificação de Rede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58951" y="2740754"/>
            <a:ext cx="2057874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Rede Matriz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58951" y="3356906"/>
            <a:ext cx="5887045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2759"/>
              </a:lnSpc>
              <a:buFont typeface="Arial"/>
              <a:buChar char="•"/>
            </a:pPr>
            <a:r>
              <a:rPr lang="en-US" sz="2299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Máscara de Rede: 255.255.255.0</a:t>
            </a:r>
          </a:p>
          <a:p>
            <a:pPr marL="496569" lvl="1" indent="-248284" algn="l">
              <a:lnSpc>
                <a:spcPts val="2759"/>
              </a:lnSpc>
              <a:buFont typeface="Arial"/>
              <a:buChar char="•"/>
            </a:pPr>
            <a:r>
              <a:rPr lang="en-US" sz="2299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Endereço de Rede: 192.168.10.0</a:t>
            </a:r>
          </a:p>
          <a:p>
            <a:pPr marL="496569" lvl="1" indent="-248284" algn="l">
              <a:lnSpc>
                <a:spcPts val="2759"/>
              </a:lnSpc>
              <a:buFont typeface="Arial"/>
              <a:buChar char="•"/>
            </a:pPr>
            <a:r>
              <a:rPr lang="en-US" sz="2299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1° Endereço de Host: 192.168.10.1</a:t>
            </a:r>
          </a:p>
          <a:p>
            <a:pPr marL="496569" lvl="1" indent="-248284" algn="l">
              <a:lnSpc>
                <a:spcPts val="2759"/>
              </a:lnSpc>
              <a:buFont typeface="Arial"/>
              <a:buChar char="•"/>
            </a:pPr>
            <a:r>
              <a:rPr lang="en-US" sz="2299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Último endereço de Host: 192.168.10.254</a:t>
            </a:r>
          </a:p>
          <a:p>
            <a:pPr marL="496569" lvl="1" indent="-248284" algn="l">
              <a:lnSpc>
                <a:spcPts val="2759"/>
              </a:lnSpc>
              <a:buFont typeface="Arial"/>
              <a:buChar char="•"/>
            </a:pPr>
            <a:r>
              <a:rPr lang="en-US" sz="2299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Endereço de Broadcast: 192.168.10.255</a:t>
            </a:r>
          </a:p>
          <a:p>
            <a:pPr marL="496569" lvl="1" indent="-248284" algn="l">
              <a:lnSpc>
                <a:spcPts val="2759"/>
              </a:lnSpc>
              <a:buFont typeface="Arial"/>
              <a:buChar char="•"/>
            </a:pPr>
            <a:r>
              <a:rPr lang="en-US" sz="2299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Endereço de Gateway: 192.168.1.1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8951" y="6042956"/>
            <a:ext cx="2057874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Rede Filial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58951" y="6662081"/>
            <a:ext cx="5887045" cy="2138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275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u="none" strike="noStrik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Máscara</a:t>
            </a:r>
            <a:r>
              <a:rPr lang="en-US" sz="2299" u="none" strike="noStrik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 Rede: 255.255.255.0</a:t>
            </a:r>
          </a:p>
          <a:p>
            <a:pPr marL="496569" lvl="1" indent="-248284" algn="l">
              <a:lnSpc>
                <a:spcPts val="275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u="none" strike="noStrik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Endereço</a:t>
            </a:r>
            <a:r>
              <a:rPr lang="en-US" sz="2299" u="none" strike="noStrik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 Rede: 192.168.20.0</a:t>
            </a:r>
          </a:p>
          <a:p>
            <a:pPr marL="496569" lvl="1" indent="-248284" algn="l">
              <a:lnSpc>
                <a:spcPts val="275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u="none" strike="noStrik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1° </a:t>
            </a:r>
            <a:r>
              <a:rPr lang="en-US" sz="2299" u="none" strike="noStrik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Endereço</a:t>
            </a:r>
            <a:r>
              <a:rPr lang="en-US" sz="2299" u="none" strike="noStrik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 Host: 192.168.20.1</a:t>
            </a:r>
          </a:p>
          <a:p>
            <a:pPr marL="496569" lvl="1" indent="-248284" algn="l">
              <a:lnSpc>
                <a:spcPts val="275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u="none" strike="noStrik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Último </a:t>
            </a:r>
            <a:r>
              <a:rPr lang="en-US" sz="2299" u="none" strike="noStrik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endereço</a:t>
            </a:r>
            <a:r>
              <a:rPr lang="en-US" sz="2299" u="none" strike="noStrik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 Host: 192.168.20.254</a:t>
            </a:r>
          </a:p>
          <a:p>
            <a:pPr marL="496569" lvl="1" indent="-248284" algn="l">
              <a:lnSpc>
                <a:spcPts val="275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u="none" strike="noStrik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Endereço</a:t>
            </a:r>
            <a:r>
              <a:rPr lang="en-US" sz="2299" u="none" strike="noStrik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 Broadcast: 192.168.20.255</a:t>
            </a:r>
          </a:p>
          <a:p>
            <a:pPr marL="496569" lvl="1" indent="-248284" algn="l">
              <a:lnSpc>
                <a:spcPts val="275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u="none" strike="noStrik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Endereço</a:t>
            </a:r>
            <a:r>
              <a:rPr lang="en-US" sz="2299" u="none" strike="noStrik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 Gateway: 192.168.1.2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501A9">
                <a:alpha val="100000"/>
              </a:srgbClr>
            </a:gs>
            <a:gs pos="100000">
              <a:srgbClr val="17163E">
                <a:alpha val="100000"/>
              </a:srgbClr>
            </a:gs>
          </a:gsLst>
          <a:lin ang="18900044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2376" y="1107028"/>
            <a:ext cx="10725147" cy="4491155"/>
          </a:xfrm>
          <a:custGeom>
            <a:avLst/>
            <a:gdLst/>
            <a:ahLst/>
            <a:cxnLst/>
            <a:rect l="l" t="t" r="r" b="b"/>
            <a:pathLst>
              <a:path w="10725147" h="4491155">
                <a:moveTo>
                  <a:pt x="0" y="0"/>
                </a:moveTo>
                <a:lnTo>
                  <a:pt x="10725147" y="0"/>
                </a:lnTo>
                <a:lnTo>
                  <a:pt x="10725147" y="4491155"/>
                </a:lnTo>
                <a:lnTo>
                  <a:pt x="0" y="449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746709" y="5734128"/>
            <a:ext cx="10296157" cy="4122248"/>
          </a:xfrm>
          <a:custGeom>
            <a:avLst/>
            <a:gdLst/>
            <a:ahLst/>
            <a:cxnLst/>
            <a:rect l="l" t="t" r="r" b="b"/>
            <a:pathLst>
              <a:path w="10296157" h="4122248">
                <a:moveTo>
                  <a:pt x="0" y="0"/>
                </a:moveTo>
                <a:lnTo>
                  <a:pt x="10296157" y="0"/>
                </a:lnTo>
                <a:lnTo>
                  <a:pt x="10296157" y="4122248"/>
                </a:lnTo>
                <a:lnTo>
                  <a:pt x="0" y="41222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33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199897" y="5734128"/>
            <a:ext cx="10296157" cy="4122248"/>
          </a:xfrm>
          <a:custGeom>
            <a:avLst/>
            <a:gdLst/>
            <a:ahLst/>
            <a:cxnLst/>
            <a:rect l="l" t="t" r="r" b="b"/>
            <a:pathLst>
              <a:path w="10296157" h="4122248">
                <a:moveTo>
                  <a:pt x="0" y="0"/>
                </a:moveTo>
                <a:lnTo>
                  <a:pt x="10296158" y="0"/>
                </a:lnTo>
                <a:lnTo>
                  <a:pt x="10296158" y="4122248"/>
                </a:lnTo>
                <a:lnTo>
                  <a:pt x="0" y="41222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33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379737" y="1466250"/>
            <a:ext cx="889443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60228" y="1604855"/>
            <a:ext cx="889443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34388" y="1535553"/>
            <a:ext cx="889443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39278" y="1574766"/>
            <a:ext cx="889443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06386" y="2951130"/>
            <a:ext cx="889443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83999" y="3985186"/>
            <a:ext cx="889443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17861" y="2812525"/>
            <a:ext cx="889443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178702" y="5004181"/>
            <a:ext cx="889443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28418" y="4961392"/>
            <a:ext cx="889443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38975" y="4558467"/>
            <a:ext cx="889443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94960" y="4458627"/>
            <a:ext cx="889443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05517" y="4458627"/>
            <a:ext cx="889443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7226" y="4458627"/>
            <a:ext cx="889443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7695" y="3020433"/>
            <a:ext cx="889443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29253" y="3020433"/>
            <a:ext cx="889443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99126" y="3020433"/>
            <a:ext cx="889443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82941" y="2986787"/>
            <a:ext cx="889443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59684" y="6808430"/>
            <a:ext cx="889443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555959" y="8560382"/>
            <a:ext cx="889443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649542" y="9271147"/>
            <a:ext cx="889443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769538" y="8229959"/>
            <a:ext cx="889443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831757" y="8091355"/>
            <a:ext cx="889443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942314" y="8229959"/>
            <a:ext cx="889443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271577" y="7952750"/>
            <a:ext cx="889443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649542" y="6669825"/>
            <a:ext cx="889443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061563" y="6600522"/>
            <a:ext cx="889443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029835" y="6617070"/>
            <a:ext cx="889443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506285" y="9296107"/>
            <a:ext cx="889443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490294" y="6669825"/>
            <a:ext cx="889443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941912" y="1506847"/>
            <a:ext cx="4406349" cy="244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5"/>
              </a:lnSpc>
              <a:spcBef>
                <a:spcPct val="0"/>
              </a:spcBef>
            </a:pPr>
            <a:r>
              <a:rPr lang="en-US" sz="145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LISTA ESQUEMÁTICA DE ENDEREÇAMENTO DE IP: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941912" y="1886957"/>
            <a:ext cx="1008274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PC0: 192.168.10.2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941912" y="2179232"/>
            <a:ext cx="1008274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PC1: 192.168.10.3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941912" y="2471507"/>
            <a:ext cx="1008274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PC2: 192.168.20.2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941912" y="2762823"/>
            <a:ext cx="1008274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PC3: 192.168.20.3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932877" y="3033258"/>
            <a:ext cx="1008274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PC6: 192.168.10.4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932877" y="3324574"/>
            <a:ext cx="1008274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PC7: 192.168.10.5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932877" y="3571652"/>
            <a:ext cx="1008274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PC8: 192.168.10.6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932877" y="3863927"/>
            <a:ext cx="1008274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PC9: 192.168.10.7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898508" y="4156202"/>
            <a:ext cx="10770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PC10: 192.168.10.8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898508" y="4447518"/>
            <a:ext cx="10770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PC11: 192.168.10.9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864139" y="4691082"/>
            <a:ext cx="1145749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PC12: 192.168.10.10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864139" y="4983357"/>
            <a:ext cx="1145749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PC13: 192.168.10.11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864139" y="5275632"/>
            <a:ext cx="1145749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PC14: 192.168.10.12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864139" y="5566948"/>
            <a:ext cx="1145749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PC15: 192.168.10.13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864139" y="5859223"/>
            <a:ext cx="1145749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PC16: 192.168.10.14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864139" y="6151499"/>
            <a:ext cx="1145749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PC17: 192.168.10.15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898508" y="6442814"/>
            <a:ext cx="10770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PC18: 192.168.20.3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898508" y="6686378"/>
            <a:ext cx="10770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PC19: 192.168.20.4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898508" y="6978654"/>
            <a:ext cx="10770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PC20: 192.168.20.5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1898508" y="7270929"/>
            <a:ext cx="10770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PC21: 192.168.20.6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1898508" y="7562244"/>
            <a:ext cx="10770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PC22: 192.168.20.7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1898508" y="7854520"/>
            <a:ext cx="10770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PC23: 192.168.20.8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1898508" y="8145835"/>
            <a:ext cx="10770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PC24: 192.168.20.9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3517877" y="1886957"/>
            <a:ext cx="65121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3517877" y="2179232"/>
            <a:ext cx="65121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517877" y="2470548"/>
            <a:ext cx="65121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3508842" y="2762823"/>
            <a:ext cx="65121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3508842" y="3032299"/>
            <a:ext cx="65121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508842" y="3308502"/>
            <a:ext cx="65121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3508842" y="3571652"/>
            <a:ext cx="65121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508842" y="3863927"/>
            <a:ext cx="65121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3508842" y="4155243"/>
            <a:ext cx="65121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3508842" y="4447518"/>
            <a:ext cx="65121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3508842" y="4691082"/>
            <a:ext cx="65121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3508842" y="4983357"/>
            <a:ext cx="65121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3508842" y="5274673"/>
            <a:ext cx="65121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3508842" y="5566948"/>
            <a:ext cx="65121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3499807" y="5834164"/>
            <a:ext cx="65121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3499807" y="6126439"/>
            <a:ext cx="65121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3499807" y="6417755"/>
            <a:ext cx="65121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3499807" y="6710030"/>
            <a:ext cx="65121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3499807" y="6978654"/>
            <a:ext cx="65121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3508842" y="7270929"/>
            <a:ext cx="65121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3499807" y="7553275"/>
            <a:ext cx="65121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3508842" y="7854520"/>
            <a:ext cx="65121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3508842" y="8145835"/>
            <a:ext cx="65121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5451370" y="1886957"/>
            <a:ext cx="64782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 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5467095" y="2179232"/>
            <a:ext cx="616377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5467095" y="2470548"/>
            <a:ext cx="616377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5458060" y="2762823"/>
            <a:ext cx="616377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5458060" y="3032299"/>
            <a:ext cx="616377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5458060" y="3308502"/>
            <a:ext cx="616377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5458060" y="3571652"/>
            <a:ext cx="616377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5458060" y="3863927"/>
            <a:ext cx="616377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5458060" y="4155243"/>
            <a:ext cx="616377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5458060" y="4447518"/>
            <a:ext cx="616377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5458060" y="4691082"/>
            <a:ext cx="616377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5458060" y="4983357"/>
            <a:ext cx="616377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5458060" y="5274673"/>
            <a:ext cx="616377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15458060" y="5566948"/>
            <a:ext cx="616377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15449024" y="5834164"/>
            <a:ext cx="616377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5449024" y="6126439"/>
            <a:ext cx="616377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15449024" y="6417755"/>
            <a:ext cx="616377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5449024" y="6710030"/>
            <a:ext cx="616377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5449024" y="6978654"/>
            <a:ext cx="616377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15458060" y="7270929"/>
            <a:ext cx="616377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5449024" y="7553275"/>
            <a:ext cx="616377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15458060" y="7854520"/>
            <a:ext cx="616377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15458060" y="8145835"/>
            <a:ext cx="616377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11644960" y="8508026"/>
            <a:ext cx="634267" cy="19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7"/>
              </a:lnSpc>
              <a:spcBef>
                <a:spcPct val="0"/>
              </a:spcBef>
            </a:pPr>
            <a:r>
              <a:rPr lang="en-US" sz="116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Router0: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11665141" y="8743565"/>
            <a:ext cx="6528546" cy="181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4"/>
              </a:lnSpc>
              <a:spcBef>
                <a:spcPct val="0"/>
              </a:spcBef>
            </a:pPr>
            <a:r>
              <a:rPr lang="en-US" sz="107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Interface Ethernet: __________________  IP Interface Serial: __________________Máscara: __________________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11962093" y="9014570"/>
            <a:ext cx="5599367" cy="181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4"/>
              </a:lnSpc>
              <a:spcBef>
                <a:spcPct val="0"/>
              </a:spcBef>
            </a:pPr>
            <a:r>
              <a:rPr lang="en-US" sz="107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RIP(IPs): ____________________________ -  ____________________________ -  ____________________________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14206667" y="1886957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14206667" y="2164166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14206667" y="2470548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14206667" y="2744744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14206667" y="3018940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14206667" y="3296150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14206667" y="3579386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14206667" y="3876728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4206667" y="4156202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14206667" y="4439462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14206667" y="4691082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14206667" y="4983357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14206667" y="5274376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14206667" y="5565395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14206667" y="5821513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14206667" y="6113788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14206667" y="6415102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14206667" y="6707378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14206667" y="6972559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14206667" y="7261000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14206667" y="7553275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id="128" name="TextBox 128"/>
          <p:cNvSpPr txBox="1"/>
          <p:nvPr/>
        </p:nvSpPr>
        <p:spPr>
          <a:xfrm>
            <a:off x="14206667" y="7854520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14206667" y="8145835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6183374" y="1886957"/>
            <a:ext cx="6529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192.168.1.1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16183374" y="2179232"/>
            <a:ext cx="6529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192.168.1.1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16183374" y="2470548"/>
            <a:ext cx="6529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192.168.1.2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16183374" y="2762823"/>
            <a:ext cx="6529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192.168.1.2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16183374" y="3033258"/>
            <a:ext cx="6529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192.168.1.1</a:t>
            </a:r>
          </a:p>
        </p:txBody>
      </p:sp>
      <p:sp>
        <p:nvSpPr>
          <p:cNvPr id="135" name="TextBox 135"/>
          <p:cNvSpPr txBox="1"/>
          <p:nvPr/>
        </p:nvSpPr>
        <p:spPr>
          <a:xfrm>
            <a:off x="16183374" y="3307454"/>
            <a:ext cx="6529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192.168.1.1</a:t>
            </a:r>
          </a:p>
        </p:txBody>
      </p:sp>
      <p:sp>
        <p:nvSpPr>
          <p:cNvPr id="136" name="TextBox 136"/>
          <p:cNvSpPr txBox="1"/>
          <p:nvPr/>
        </p:nvSpPr>
        <p:spPr>
          <a:xfrm>
            <a:off x="16183374" y="3581651"/>
            <a:ext cx="6529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192.168.1.1</a:t>
            </a:r>
          </a:p>
        </p:txBody>
      </p:sp>
      <p:sp>
        <p:nvSpPr>
          <p:cNvPr id="137" name="TextBox 137"/>
          <p:cNvSpPr txBox="1"/>
          <p:nvPr/>
        </p:nvSpPr>
        <p:spPr>
          <a:xfrm>
            <a:off x="16183374" y="3855847"/>
            <a:ext cx="6529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192.168.1.1</a:t>
            </a:r>
          </a:p>
        </p:txBody>
      </p:sp>
      <p:sp>
        <p:nvSpPr>
          <p:cNvPr id="138" name="TextBox 138"/>
          <p:cNvSpPr txBox="1"/>
          <p:nvPr/>
        </p:nvSpPr>
        <p:spPr>
          <a:xfrm>
            <a:off x="16183374" y="4156202"/>
            <a:ext cx="6529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192.168.1.1</a:t>
            </a:r>
          </a:p>
        </p:txBody>
      </p:sp>
      <p:sp>
        <p:nvSpPr>
          <p:cNvPr id="139" name="TextBox 139"/>
          <p:cNvSpPr txBox="1"/>
          <p:nvPr/>
        </p:nvSpPr>
        <p:spPr>
          <a:xfrm>
            <a:off x="16183374" y="4439462"/>
            <a:ext cx="6529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192.168.1.1</a:t>
            </a:r>
          </a:p>
        </p:txBody>
      </p:sp>
      <p:sp>
        <p:nvSpPr>
          <p:cNvPr id="140" name="TextBox 140"/>
          <p:cNvSpPr txBox="1"/>
          <p:nvPr/>
        </p:nvSpPr>
        <p:spPr>
          <a:xfrm>
            <a:off x="16183374" y="4691082"/>
            <a:ext cx="6529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192.168.1.1</a:t>
            </a:r>
          </a:p>
        </p:txBody>
      </p:sp>
      <p:sp>
        <p:nvSpPr>
          <p:cNvPr id="141" name="TextBox 141"/>
          <p:cNvSpPr txBox="1"/>
          <p:nvPr/>
        </p:nvSpPr>
        <p:spPr>
          <a:xfrm>
            <a:off x="16183374" y="4974318"/>
            <a:ext cx="6529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192.168.1.1</a:t>
            </a:r>
          </a:p>
        </p:txBody>
      </p:sp>
      <p:sp>
        <p:nvSpPr>
          <p:cNvPr id="142" name="TextBox 142"/>
          <p:cNvSpPr txBox="1"/>
          <p:nvPr/>
        </p:nvSpPr>
        <p:spPr>
          <a:xfrm>
            <a:off x="16183374" y="5275632"/>
            <a:ext cx="6529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192.168.1.1</a:t>
            </a:r>
          </a:p>
        </p:txBody>
      </p:sp>
      <p:sp>
        <p:nvSpPr>
          <p:cNvPr id="143" name="TextBox 143"/>
          <p:cNvSpPr txBox="1"/>
          <p:nvPr/>
        </p:nvSpPr>
        <p:spPr>
          <a:xfrm>
            <a:off x="16183374" y="5558868"/>
            <a:ext cx="6529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192.168.1.1</a:t>
            </a:r>
          </a:p>
        </p:txBody>
      </p:sp>
      <p:sp>
        <p:nvSpPr>
          <p:cNvPr id="144" name="TextBox 144"/>
          <p:cNvSpPr txBox="1"/>
          <p:nvPr/>
        </p:nvSpPr>
        <p:spPr>
          <a:xfrm>
            <a:off x="16183374" y="5821513"/>
            <a:ext cx="6529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192.168.1.1</a:t>
            </a:r>
          </a:p>
        </p:txBody>
      </p:sp>
      <p:sp>
        <p:nvSpPr>
          <p:cNvPr id="145" name="TextBox 145"/>
          <p:cNvSpPr txBox="1"/>
          <p:nvPr/>
        </p:nvSpPr>
        <p:spPr>
          <a:xfrm>
            <a:off x="11644960" y="9246404"/>
            <a:ext cx="634267" cy="19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7"/>
              </a:lnSpc>
              <a:spcBef>
                <a:spcPct val="0"/>
              </a:spcBef>
            </a:pPr>
            <a:r>
              <a:rPr lang="en-US" sz="116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Router1:</a:t>
            </a:r>
          </a:p>
        </p:txBody>
      </p:sp>
      <p:sp>
        <p:nvSpPr>
          <p:cNvPr id="146" name="TextBox 146"/>
          <p:cNvSpPr txBox="1"/>
          <p:nvPr/>
        </p:nvSpPr>
        <p:spPr>
          <a:xfrm>
            <a:off x="11665141" y="9481943"/>
            <a:ext cx="6528546" cy="181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4"/>
              </a:lnSpc>
              <a:spcBef>
                <a:spcPct val="0"/>
              </a:spcBef>
            </a:pPr>
            <a:r>
              <a:rPr lang="en-US" sz="107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Interface Ethernet: __________________  IP Interface Serial: __________________Máscara: __________________</a:t>
            </a:r>
          </a:p>
        </p:txBody>
      </p:sp>
      <p:sp>
        <p:nvSpPr>
          <p:cNvPr id="147" name="TextBox 147"/>
          <p:cNvSpPr txBox="1"/>
          <p:nvPr/>
        </p:nvSpPr>
        <p:spPr>
          <a:xfrm>
            <a:off x="11962093" y="9752948"/>
            <a:ext cx="5599367" cy="181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4"/>
              </a:lnSpc>
              <a:spcBef>
                <a:spcPct val="0"/>
              </a:spcBef>
            </a:pPr>
            <a:r>
              <a:rPr lang="en-US" sz="107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RIP(IPs): ____________________________ -  ____________________________ -  ____________________________</a:t>
            </a:r>
          </a:p>
        </p:txBody>
      </p:sp>
      <p:sp>
        <p:nvSpPr>
          <p:cNvPr id="148" name="TextBox 148"/>
          <p:cNvSpPr txBox="1"/>
          <p:nvPr/>
        </p:nvSpPr>
        <p:spPr>
          <a:xfrm>
            <a:off x="16183374" y="6122827"/>
            <a:ext cx="6529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192.168.1.1</a:t>
            </a:r>
          </a:p>
        </p:txBody>
      </p:sp>
      <p:sp>
        <p:nvSpPr>
          <p:cNvPr id="149" name="TextBox 149"/>
          <p:cNvSpPr txBox="1"/>
          <p:nvPr/>
        </p:nvSpPr>
        <p:spPr>
          <a:xfrm>
            <a:off x="16183374" y="6412215"/>
            <a:ext cx="6529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192.168.1.2</a:t>
            </a:r>
          </a:p>
        </p:txBody>
      </p:sp>
      <p:sp>
        <p:nvSpPr>
          <p:cNvPr id="150" name="TextBox 150"/>
          <p:cNvSpPr txBox="1"/>
          <p:nvPr/>
        </p:nvSpPr>
        <p:spPr>
          <a:xfrm>
            <a:off x="16183374" y="6707378"/>
            <a:ext cx="6529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192.168.1.2</a:t>
            </a:r>
          </a:p>
        </p:txBody>
      </p:sp>
      <p:sp>
        <p:nvSpPr>
          <p:cNvPr id="151" name="TextBox 151"/>
          <p:cNvSpPr txBox="1"/>
          <p:nvPr/>
        </p:nvSpPr>
        <p:spPr>
          <a:xfrm>
            <a:off x="16183374" y="6972559"/>
            <a:ext cx="6529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192.168.1.2</a:t>
            </a:r>
          </a:p>
        </p:txBody>
      </p:sp>
      <p:sp>
        <p:nvSpPr>
          <p:cNvPr id="152" name="TextBox 152"/>
          <p:cNvSpPr txBox="1"/>
          <p:nvPr/>
        </p:nvSpPr>
        <p:spPr>
          <a:xfrm>
            <a:off x="16183374" y="7261000"/>
            <a:ext cx="6529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192.168.1.2</a:t>
            </a:r>
          </a:p>
        </p:txBody>
      </p:sp>
      <p:sp>
        <p:nvSpPr>
          <p:cNvPr id="153" name="TextBox 153"/>
          <p:cNvSpPr txBox="1"/>
          <p:nvPr/>
        </p:nvSpPr>
        <p:spPr>
          <a:xfrm>
            <a:off x="16183374" y="7553275"/>
            <a:ext cx="6529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192.168.1.2</a:t>
            </a:r>
          </a:p>
        </p:txBody>
      </p:sp>
      <p:sp>
        <p:nvSpPr>
          <p:cNvPr id="154" name="TextBox 154"/>
          <p:cNvSpPr txBox="1"/>
          <p:nvPr/>
        </p:nvSpPr>
        <p:spPr>
          <a:xfrm>
            <a:off x="16183374" y="7854590"/>
            <a:ext cx="6529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192.168.1.2</a:t>
            </a:r>
          </a:p>
        </p:txBody>
      </p:sp>
      <p:sp>
        <p:nvSpPr>
          <p:cNvPr id="155" name="TextBox 155"/>
          <p:cNvSpPr txBox="1"/>
          <p:nvPr/>
        </p:nvSpPr>
        <p:spPr>
          <a:xfrm>
            <a:off x="16183374" y="8145835"/>
            <a:ext cx="6529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192.168.1.2</a:t>
            </a:r>
          </a:p>
        </p:txBody>
      </p:sp>
      <p:sp>
        <p:nvSpPr>
          <p:cNvPr id="156" name="TextBox 156"/>
          <p:cNvSpPr txBox="1"/>
          <p:nvPr/>
        </p:nvSpPr>
        <p:spPr>
          <a:xfrm>
            <a:off x="12941151" y="9013537"/>
            <a:ext cx="6529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192.168.1.0</a:t>
            </a:r>
          </a:p>
        </p:txBody>
      </p:sp>
      <p:sp>
        <p:nvSpPr>
          <p:cNvPr id="157" name="TextBox 157"/>
          <p:cNvSpPr txBox="1"/>
          <p:nvPr/>
        </p:nvSpPr>
        <p:spPr>
          <a:xfrm>
            <a:off x="14670597" y="9013537"/>
            <a:ext cx="6529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192.168.2.0</a:t>
            </a:r>
          </a:p>
        </p:txBody>
      </p:sp>
      <p:sp>
        <p:nvSpPr>
          <p:cNvPr id="158" name="TextBox 158"/>
          <p:cNvSpPr txBox="1"/>
          <p:nvPr/>
        </p:nvSpPr>
        <p:spPr>
          <a:xfrm>
            <a:off x="16364833" y="9014570"/>
            <a:ext cx="721648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192.168.10.0</a:t>
            </a:r>
          </a:p>
        </p:txBody>
      </p:sp>
      <p:sp>
        <p:nvSpPr>
          <p:cNvPr id="159" name="TextBox 159"/>
          <p:cNvSpPr txBox="1"/>
          <p:nvPr/>
        </p:nvSpPr>
        <p:spPr>
          <a:xfrm>
            <a:off x="12941151" y="9750052"/>
            <a:ext cx="6529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192.168.1.0</a:t>
            </a:r>
          </a:p>
        </p:txBody>
      </p:sp>
      <p:sp>
        <p:nvSpPr>
          <p:cNvPr id="160" name="TextBox 160"/>
          <p:cNvSpPr txBox="1"/>
          <p:nvPr/>
        </p:nvSpPr>
        <p:spPr>
          <a:xfrm>
            <a:off x="14670597" y="9750052"/>
            <a:ext cx="6529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192.168.2.0</a:t>
            </a:r>
          </a:p>
        </p:txBody>
      </p:sp>
      <p:sp>
        <p:nvSpPr>
          <p:cNvPr id="161" name="TextBox 161"/>
          <p:cNvSpPr txBox="1"/>
          <p:nvPr/>
        </p:nvSpPr>
        <p:spPr>
          <a:xfrm>
            <a:off x="16364833" y="9761987"/>
            <a:ext cx="721648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192.168.20.0</a:t>
            </a:r>
          </a:p>
        </p:txBody>
      </p:sp>
      <p:sp>
        <p:nvSpPr>
          <p:cNvPr id="162" name="TextBox 162"/>
          <p:cNvSpPr txBox="1"/>
          <p:nvPr/>
        </p:nvSpPr>
        <p:spPr>
          <a:xfrm>
            <a:off x="13267606" y="9481943"/>
            <a:ext cx="721648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192.168.20.1</a:t>
            </a:r>
          </a:p>
        </p:txBody>
      </p:sp>
      <p:sp>
        <p:nvSpPr>
          <p:cNvPr id="163" name="TextBox 163"/>
          <p:cNvSpPr txBox="1"/>
          <p:nvPr/>
        </p:nvSpPr>
        <p:spPr>
          <a:xfrm>
            <a:off x="15695350" y="9481943"/>
            <a:ext cx="6529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192.168.1.2</a:t>
            </a:r>
          </a:p>
        </p:txBody>
      </p:sp>
      <p:sp>
        <p:nvSpPr>
          <p:cNvPr id="164" name="TextBox 164"/>
          <p:cNvSpPr txBox="1"/>
          <p:nvPr/>
        </p:nvSpPr>
        <p:spPr>
          <a:xfrm>
            <a:off x="17299274" y="9481943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id="165" name="TextBox 165"/>
          <p:cNvSpPr txBox="1"/>
          <p:nvPr/>
        </p:nvSpPr>
        <p:spPr>
          <a:xfrm>
            <a:off x="13267606" y="8736412"/>
            <a:ext cx="721648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192.168.10.1</a:t>
            </a:r>
          </a:p>
        </p:txBody>
      </p:sp>
      <p:sp>
        <p:nvSpPr>
          <p:cNvPr id="166" name="TextBox 166"/>
          <p:cNvSpPr txBox="1"/>
          <p:nvPr/>
        </p:nvSpPr>
        <p:spPr>
          <a:xfrm>
            <a:off x="15695350" y="8743565"/>
            <a:ext cx="652911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192.168.1.1</a:t>
            </a:r>
          </a:p>
        </p:txBody>
      </p:sp>
      <p:sp>
        <p:nvSpPr>
          <p:cNvPr id="167" name="TextBox 167"/>
          <p:cNvSpPr txBox="1"/>
          <p:nvPr/>
        </p:nvSpPr>
        <p:spPr>
          <a:xfrm>
            <a:off x="17299274" y="8736412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id="168" name="TextBox 168"/>
          <p:cNvSpPr txBox="1"/>
          <p:nvPr/>
        </p:nvSpPr>
        <p:spPr>
          <a:xfrm>
            <a:off x="7590798" y="1496772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192.168.10.10</a:t>
            </a:r>
          </a:p>
        </p:txBody>
      </p:sp>
      <p:sp>
        <p:nvSpPr>
          <p:cNvPr id="169" name="TextBox 169"/>
          <p:cNvSpPr txBox="1"/>
          <p:nvPr/>
        </p:nvSpPr>
        <p:spPr>
          <a:xfrm>
            <a:off x="8984680" y="1535553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192.168.10.17</a:t>
            </a:r>
          </a:p>
        </p:txBody>
      </p:sp>
      <p:sp>
        <p:nvSpPr>
          <p:cNvPr id="170" name="TextBox 170"/>
          <p:cNvSpPr txBox="1"/>
          <p:nvPr/>
        </p:nvSpPr>
        <p:spPr>
          <a:xfrm>
            <a:off x="5817878" y="1574766"/>
            <a:ext cx="721648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192.168.10.3</a:t>
            </a:r>
          </a:p>
        </p:txBody>
      </p:sp>
      <p:sp>
        <p:nvSpPr>
          <p:cNvPr id="171" name="TextBox 171"/>
          <p:cNvSpPr txBox="1"/>
          <p:nvPr/>
        </p:nvSpPr>
        <p:spPr>
          <a:xfrm>
            <a:off x="3537277" y="1447070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192.168.10.15</a:t>
            </a:r>
          </a:p>
        </p:txBody>
      </p:sp>
      <p:sp>
        <p:nvSpPr>
          <p:cNvPr id="172" name="TextBox 172"/>
          <p:cNvSpPr txBox="1"/>
          <p:nvPr/>
        </p:nvSpPr>
        <p:spPr>
          <a:xfrm>
            <a:off x="979372" y="2986787"/>
            <a:ext cx="721648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192.168.10.4</a:t>
            </a:r>
          </a:p>
        </p:txBody>
      </p:sp>
      <p:sp>
        <p:nvSpPr>
          <p:cNvPr id="173" name="TextBox 173"/>
          <p:cNvSpPr txBox="1"/>
          <p:nvPr/>
        </p:nvSpPr>
        <p:spPr>
          <a:xfrm>
            <a:off x="1897047" y="2986787"/>
            <a:ext cx="721648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192.168.10.5</a:t>
            </a:r>
          </a:p>
        </p:txBody>
      </p:sp>
      <p:sp>
        <p:nvSpPr>
          <p:cNvPr id="174" name="TextBox 174"/>
          <p:cNvSpPr txBox="1"/>
          <p:nvPr/>
        </p:nvSpPr>
        <p:spPr>
          <a:xfrm>
            <a:off x="2878858" y="2986787"/>
            <a:ext cx="721648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192.168.10.6</a:t>
            </a:r>
          </a:p>
        </p:txBody>
      </p:sp>
      <p:sp>
        <p:nvSpPr>
          <p:cNvPr id="175" name="TextBox 175"/>
          <p:cNvSpPr txBox="1"/>
          <p:nvPr/>
        </p:nvSpPr>
        <p:spPr>
          <a:xfrm>
            <a:off x="4036466" y="2978249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192.168.10.16</a:t>
            </a:r>
          </a:p>
        </p:txBody>
      </p:sp>
      <p:sp>
        <p:nvSpPr>
          <p:cNvPr id="176" name="TextBox 176"/>
          <p:cNvSpPr txBox="1"/>
          <p:nvPr/>
        </p:nvSpPr>
        <p:spPr>
          <a:xfrm>
            <a:off x="1105020" y="4445997"/>
            <a:ext cx="721648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192.168.10.7</a:t>
            </a:r>
          </a:p>
        </p:txBody>
      </p:sp>
      <p:sp>
        <p:nvSpPr>
          <p:cNvPr id="177" name="TextBox 177"/>
          <p:cNvSpPr txBox="1"/>
          <p:nvPr/>
        </p:nvSpPr>
        <p:spPr>
          <a:xfrm>
            <a:off x="2045574" y="4445997"/>
            <a:ext cx="721648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192.168.10.8</a:t>
            </a:r>
          </a:p>
        </p:txBody>
      </p:sp>
      <p:sp>
        <p:nvSpPr>
          <p:cNvPr id="178" name="TextBox 178"/>
          <p:cNvSpPr txBox="1"/>
          <p:nvPr/>
        </p:nvSpPr>
        <p:spPr>
          <a:xfrm>
            <a:off x="2935015" y="4445997"/>
            <a:ext cx="721648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192.168.10.9</a:t>
            </a:r>
          </a:p>
        </p:txBody>
      </p:sp>
      <p:sp>
        <p:nvSpPr>
          <p:cNvPr id="179" name="TextBox 179"/>
          <p:cNvSpPr txBox="1"/>
          <p:nvPr/>
        </p:nvSpPr>
        <p:spPr>
          <a:xfrm>
            <a:off x="4006769" y="4546008"/>
            <a:ext cx="721648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192.168.10.2</a:t>
            </a:r>
          </a:p>
        </p:txBody>
      </p:sp>
      <p:sp>
        <p:nvSpPr>
          <p:cNvPr id="180" name="TextBox 180"/>
          <p:cNvSpPr txBox="1"/>
          <p:nvPr/>
        </p:nvSpPr>
        <p:spPr>
          <a:xfrm>
            <a:off x="4869842" y="4934878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192.168.10.13</a:t>
            </a:r>
          </a:p>
        </p:txBody>
      </p:sp>
      <p:sp>
        <p:nvSpPr>
          <p:cNvPr id="181" name="TextBox 181"/>
          <p:cNvSpPr txBox="1"/>
          <p:nvPr/>
        </p:nvSpPr>
        <p:spPr>
          <a:xfrm>
            <a:off x="6326007" y="4990876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192.168.10.14</a:t>
            </a:r>
          </a:p>
        </p:txBody>
      </p:sp>
      <p:sp>
        <p:nvSpPr>
          <p:cNvPr id="182" name="TextBox 182"/>
          <p:cNvSpPr txBox="1"/>
          <p:nvPr/>
        </p:nvSpPr>
        <p:spPr>
          <a:xfrm>
            <a:off x="9445402" y="2933051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192.168.10.11</a:t>
            </a:r>
          </a:p>
        </p:txBody>
      </p:sp>
      <p:sp>
        <p:nvSpPr>
          <p:cNvPr id="183" name="TextBox 183"/>
          <p:cNvSpPr txBox="1"/>
          <p:nvPr/>
        </p:nvSpPr>
        <p:spPr>
          <a:xfrm>
            <a:off x="9405443" y="3974852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192.168.10.12</a:t>
            </a:r>
          </a:p>
        </p:txBody>
      </p:sp>
      <p:sp>
        <p:nvSpPr>
          <p:cNvPr id="184" name="TextBox 184"/>
          <p:cNvSpPr txBox="1"/>
          <p:nvPr/>
        </p:nvSpPr>
        <p:spPr>
          <a:xfrm>
            <a:off x="2618696" y="6666779"/>
            <a:ext cx="721648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192.168.20.2</a:t>
            </a:r>
          </a:p>
        </p:txBody>
      </p:sp>
      <p:sp>
        <p:nvSpPr>
          <p:cNvPr id="185" name="TextBox 185"/>
          <p:cNvSpPr txBox="1"/>
          <p:nvPr/>
        </p:nvSpPr>
        <p:spPr>
          <a:xfrm>
            <a:off x="3800196" y="6666779"/>
            <a:ext cx="721648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192.168.20.3</a:t>
            </a:r>
          </a:p>
        </p:txBody>
      </p:sp>
      <p:sp>
        <p:nvSpPr>
          <p:cNvPr id="186" name="TextBox 186"/>
          <p:cNvSpPr txBox="1"/>
          <p:nvPr/>
        </p:nvSpPr>
        <p:spPr>
          <a:xfrm>
            <a:off x="5173139" y="6595676"/>
            <a:ext cx="721648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192.168.20.3</a:t>
            </a:r>
          </a:p>
        </p:txBody>
      </p:sp>
      <p:sp>
        <p:nvSpPr>
          <p:cNvPr id="187" name="TextBox 187"/>
          <p:cNvSpPr txBox="1"/>
          <p:nvPr/>
        </p:nvSpPr>
        <p:spPr>
          <a:xfrm>
            <a:off x="7195605" y="6595676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192.168.20.11</a:t>
            </a:r>
          </a:p>
        </p:txBody>
      </p:sp>
      <p:sp>
        <p:nvSpPr>
          <p:cNvPr id="188" name="TextBox 188"/>
          <p:cNvSpPr txBox="1"/>
          <p:nvPr/>
        </p:nvSpPr>
        <p:spPr>
          <a:xfrm>
            <a:off x="8587111" y="6805383"/>
            <a:ext cx="721648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192.168.20.7</a:t>
            </a:r>
          </a:p>
        </p:txBody>
      </p:sp>
      <p:sp>
        <p:nvSpPr>
          <p:cNvPr id="189" name="TextBox 189"/>
          <p:cNvSpPr txBox="1"/>
          <p:nvPr/>
        </p:nvSpPr>
        <p:spPr>
          <a:xfrm>
            <a:off x="8683794" y="8557729"/>
            <a:ext cx="721648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192.168.20.8</a:t>
            </a:r>
          </a:p>
        </p:txBody>
      </p:sp>
      <p:sp>
        <p:nvSpPr>
          <p:cNvPr id="190" name="TextBox 190"/>
          <p:cNvSpPr txBox="1"/>
          <p:nvPr/>
        </p:nvSpPr>
        <p:spPr>
          <a:xfrm>
            <a:off x="6937333" y="8220064"/>
            <a:ext cx="721648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192.168.20.6</a:t>
            </a:r>
          </a:p>
        </p:txBody>
      </p:sp>
      <p:sp>
        <p:nvSpPr>
          <p:cNvPr id="191" name="TextBox 191"/>
          <p:cNvSpPr txBox="1"/>
          <p:nvPr/>
        </p:nvSpPr>
        <p:spPr>
          <a:xfrm>
            <a:off x="5999551" y="8081459"/>
            <a:ext cx="721648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192.168.20.5</a:t>
            </a:r>
          </a:p>
        </p:txBody>
      </p:sp>
      <p:sp>
        <p:nvSpPr>
          <p:cNvPr id="192" name="TextBox 192"/>
          <p:cNvSpPr txBox="1"/>
          <p:nvPr/>
        </p:nvSpPr>
        <p:spPr>
          <a:xfrm>
            <a:off x="5096230" y="8220064"/>
            <a:ext cx="721648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192.168.20.4</a:t>
            </a:r>
          </a:p>
        </p:txBody>
      </p:sp>
      <p:sp>
        <p:nvSpPr>
          <p:cNvPr id="193" name="TextBox 193"/>
          <p:cNvSpPr txBox="1"/>
          <p:nvPr/>
        </p:nvSpPr>
        <p:spPr>
          <a:xfrm>
            <a:off x="5674079" y="9272180"/>
            <a:ext cx="721648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192.168.20.1</a:t>
            </a:r>
          </a:p>
        </p:txBody>
      </p:sp>
      <p:sp>
        <p:nvSpPr>
          <p:cNvPr id="194" name="TextBox 194"/>
          <p:cNvSpPr txBox="1"/>
          <p:nvPr/>
        </p:nvSpPr>
        <p:spPr>
          <a:xfrm>
            <a:off x="3800196" y="9271147"/>
            <a:ext cx="721648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192.168.20.9</a:t>
            </a:r>
          </a:p>
        </p:txBody>
      </p:sp>
      <p:sp>
        <p:nvSpPr>
          <p:cNvPr id="195" name="TextBox 195"/>
          <p:cNvSpPr txBox="1"/>
          <p:nvPr/>
        </p:nvSpPr>
        <p:spPr>
          <a:xfrm>
            <a:off x="3405003" y="7942854"/>
            <a:ext cx="790386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192.168.20.10</a:t>
            </a:r>
          </a:p>
        </p:txBody>
      </p:sp>
      <p:sp>
        <p:nvSpPr>
          <p:cNvPr id="196" name="TextBox 196"/>
          <p:cNvSpPr txBox="1"/>
          <p:nvPr/>
        </p:nvSpPr>
        <p:spPr>
          <a:xfrm>
            <a:off x="5785655" y="2794447"/>
            <a:ext cx="721648" cy="15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sz="9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192.168.10.1</a:t>
            </a:r>
          </a:p>
        </p:txBody>
      </p:sp>
      <p:sp>
        <p:nvSpPr>
          <p:cNvPr id="197" name="TextBox 197"/>
          <p:cNvSpPr txBox="1"/>
          <p:nvPr/>
        </p:nvSpPr>
        <p:spPr>
          <a:xfrm>
            <a:off x="4766161" y="48972"/>
            <a:ext cx="8755678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Esquema de Endereçamento IP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501A9">
                <a:alpha val="100000"/>
              </a:srgbClr>
            </a:gs>
            <a:gs pos="100000">
              <a:srgbClr val="17163E">
                <a:alpha val="100000"/>
              </a:srgbClr>
            </a:gs>
          </a:gsLst>
          <a:lin ang="18900044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1950" y="623450"/>
            <a:ext cx="16951800" cy="8980800"/>
            <a:chOff x="0" y="0"/>
            <a:chExt cx="22602400" cy="1197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602444" cy="11974449"/>
            </a:xfrm>
            <a:custGeom>
              <a:avLst/>
              <a:gdLst/>
              <a:ahLst/>
              <a:cxnLst/>
              <a:rect l="l" t="t" r="r" b="b"/>
              <a:pathLst>
                <a:path w="22602444" h="11974449">
                  <a:moveTo>
                    <a:pt x="22602444" y="0"/>
                  </a:moveTo>
                  <a:lnTo>
                    <a:pt x="0" y="0"/>
                  </a:lnTo>
                  <a:lnTo>
                    <a:pt x="0" y="11974449"/>
                  </a:lnTo>
                  <a:lnTo>
                    <a:pt x="22602444" y="11974449"/>
                  </a:lnTo>
                  <a:close/>
                </a:path>
              </a:pathLst>
            </a:custGeom>
            <a:gradFill rotWithShape="1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7647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16200038"/>
            </a:gra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1109490" y="3527250"/>
            <a:ext cx="5301335" cy="237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68"/>
              </a:lnSpc>
            </a:pPr>
            <a:r>
              <a:rPr lang="en-US" sz="197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Agradecemos pela atenção dedicada ao nosso projeto e pela oportunidade de apresentar nossa proposta. Sua disponibilidade em analisar o material contribui significativamente para o aprimoramento e a consolidação desta iniciativa. Colocamo-nos à disposição para quaisquer esclarecimentos adicionais.</a:t>
            </a:r>
          </a:p>
          <a:p>
            <a:pPr algn="r">
              <a:lnSpc>
                <a:spcPts val="2368"/>
              </a:lnSpc>
            </a:pPr>
            <a:endParaRPr lang="en-US" sz="1973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889675" y="1389375"/>
            <a:ext cx="7521150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280"/>
              </a:lnSpc>
            </a:pPr>
            <a:r>
              <a:rPr lang="en-US" sz="144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Obrigado!</a:t>
            </a:r>
          </a:p>
        </p:txBody>
      </p:sp>
      <p:sp>
        <p:nvSpPr>
          <p:cNvPr id="6" name="Freeform 6"/>
          <p:cNvSpPr/>
          <p:nvPr/>
        </p:nvSpPr>
        <p:spPr>
          <a:xfrm>
            <a:off x="1797516" y="5099050"/>
            <a:ext cx="8000832" cy="3966500"/>
          </a:xfrm>
          <a:custGeom>
            <a:avLst/>
            <a:gdLst/>
            <a:ahLst/>
            <a:cxnLst/>
            <a:rect l="l" t="t" r="r" b="b"/>
            <a:pathLst>
              <a:path w="8000832" h="3966500">
                <a:moveTo>
                  <a:pt x="0" y="0"/>
                </a:moveTo>
                <a:lnTo>
                  <a:pt x="8000832" y="0"/>
                </a:lnTo>
                <a:lnTo>
                  <a:pt x="8000832" y="3966500"/>
                </a:lnTo>
                <a:lnTo>
                  <a:pt x="0" y="3966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3147750" y="1270050"/>
            <a:ext cx="4707600" cy="4380600"/>
          </a:xfrm>
          <a:custGeom>
            <a:avLst/>
            <a:gdLst/>
            <a:ahLst/>
            <a:cxnLst/>
            <a:rect l="l" t="t" r="r" b="b"/>
            <a:pathLst>
              <a:path w="4707600" h="4380600">
                <a:moveTo>
                  <a:pt x="0" y="0"/>
                </a:moveTo>
                <a:lnTo>
                  <a:pt x="4707600" y="0"/>
                </a:lnTo>
                <a:lnTo>
                  <a:pt x="4707600" y="4380600"/>
                </a:lnTo>
                <a:lnTo>
                  <a:pt x="0" y="4380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501A9">
                <a:alpha val="100000"/>
              </a:srgbClr>
            </a:gs>
            <a:gs pos="100000">
              <a:srgbClr val="17163E">
                <a:alpha val="100000"/>
              </a:srgbClr>
            </a:gs>
          </a:gsLst>
          <a:lin ang="18900044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888615" y="653100"/>
            <a:ext cx="16951800" cy="8980800"/>
            <a:chOff x="0" y="0"/>
            <a:chExt cx="22602400" cy="1197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602444" cy="11974449"/>
            </a:xfrm>
            <a:custGeom>
              <a:avLst/>
              <a:gdLst/>
              <a:ahLst/>
              <a:cxnLst/>
              <a:rect l="l" t="t" r="r" b="b"/>
              <a:pathLst>
                <a:path w="22602444" h="11974449">
                  <a:moveTo>
                    <a:pt x="0" y="0"/>
                  </a:moveTo>
                  <a:lnTo>
                    <a:pt x="22602444" y="0"/>
                  </a:lnTo>
                  <a:lnTo>
                    <a:pt x="22602444" y="11974449"/>
                  </a:lnTo>
                  <a:lnTo>
                    <a:pt x="0" y="11974449"/>
                  </a:lnTo>
                  <a:close/>
                </a:path>
              </a:pathLst>
            </a:custGeom>
            <a:gradFill rotWithShape="1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1372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8100732"/>
            </a:gra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872246" y="3589450"/>
            <a:ext cx="4114200" cy="4935000"/>
            <a:chOff x="0" y="0"/>
            <a:chExt cx="5485600" cy="658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5638" cy="6579997"/>
            </a:xfrm>
            <a:custGeom>
              <a:avLst/>
              <a:gdLst/>
              <a:ahLst/>
              <a:cxnLst/>
              <a:rect l="l" t="t" r="r" b="b"/>
              <a:pathLst>
                <a:path w="5485638" h="6579997">
                  <a:moveTo>
                    <a:pt x="0" y="0"/>
                  </a:moveTo>
                  <a:lnTo>
                    <a:pt x="5485638" y="0"/>
                  </a:lnTo>
                  <a:lnTo>
                    <a:pt x="5485638" y="6579997"/>
                  </a:lnTo>
                  <a:lnTo>
                    <a:pt x="0" y="6579997"/>
                  </a:lnTo>
                  <a:close/>
                </a:path>
              </a:pathLst>
            </a:custGeom>
            <a:gradFill rotWithShape="1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1372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18900732"/>
            </a:gra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76896" y="3589450"/>
            <a:ext cx="4114200" cy="4935000"/>
            <a:chOff x="0" y="0"/>
            <a:chExt cx="5485600" cy="658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5638" cy="6579997"/>
            </a:xfrm>
            <a:custGeom>
              <a:avLst/>
              <a:gdLst/>
              <a:ahLst/>
              <a:cxnLst/>
              <a:rect l="l" t="t" r="r" b="b"/>
              <a:pathLst>
                <a:path w="5485638" h="6579997">
                  <a:moveTo>
                    <a:pt x="0" y="0"/>
                  </a:moveTo>
                  <a:lnTo>
                    <a:pt x="5485638" y="0"/>
                  </a:lnTo>
                  <a:lnTo>
                    <a:pt x="5485638" y="6579997"/>
                  </a:lnTo>
                  <a:lnTo>
                    <a:pt x="0" y="6579997"/>
                  </a:lnTo>
                  <a:close/>
                </a:path>
              </a:pathLst>
            </a:custGeom>
            <a:gradFill rotWithShape="1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1372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18900732"/>
            </a:gra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430956" y="3589450"/>
            <a:ext cx="4114200" cy="4935000"/>
            <a:chOff x="0" y="0"/>
            <a:chExt cx="5485600" cy="65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85638" cy="6579997"/>
            </a:xfrm>
            <a:custGeom>
              <a:avLst/>
              <a:gdLst/>
              <a:ahLst/>
              <a:cxnLst/>
              <a:rect l="l" t="t" r="r" b="b"/>
              <a:pathLst>
                <a:path w="5485638" h="6579997">
                  <a:moveTo>
                    <a:pt x="0" y="0"/>
                  </a:moveTo>
                  <a:lnTo>
                    <a:pt x="5485638" y="0"/>
                  </a:lnTo>
                  <a:lnTo>
                    <a:pt x="5485638" y="6579997"/>
                  </a:lnTo>
                  <a:lnTo>
                    <a:pt x="0" y="6579997"/>
                  </a:lnTo>
                  <a:close/>
                </a:path>
              </a:pathLst>
            </a:custGeom>
            <a:gradFill rotWithShape="1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1372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18900732"/>
            </a:gra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300025" y="1186125"/>
            <a:ext cx="768795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Integrantes e funções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37335" y="4343800"/>
            <a:ext cx="3984021" cy="415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3"/>
              </a:lnSpc>
            </a:pPr>
            <a:r>
              <a:rPr lang="en-US" sz="2711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Desenvolvedor Front-End</a:t>
            </a:r>
            <a:r>
              <a:rPr lang="en-US" sz="271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61071" y="5808378"/>
            <a:ext cx="353655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Lucca Campello</a:t>
            </a:r>
          </a:p>
        </p:txBody>
      </p:sp>
      <p:sp>
        <p:nvSpPr>
          <p:cNvPr id="13" name="Freeform 13"/>
          <p:cNvSpPr/>
          <p:nvPr/>
        </p:nvSpPr>
        <p:spPr>
          <a:xfrm>
            <a:off x="3507036" y="6732972"/>
            <a:ext cx="714396" cy="712652"/>
          </a:xfrm>
          <a:custGeom>
            <a:avLst/>
            <a:gdLst/>
            <a:ahLst/>
            <a:cxnLst/>
            <a:rect l="l" t="t" r="r" b="b"/>
            <a:pathLst>
              <a:path w="714396" h="712652">
                <a:moveTo>
                  <a:pt x="0" y="0"/>
                </a:moveTo>
                <a:lnTo>
                  <a:pt x="714396" y="0"/>
                </a:lnTo>
                <a:lnTo>
                  <a:pt x="714396" y="712652"/>
                </a:lnTo>
                <a:lnTo>
                  <a:pt x="0" y="71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14129060" y="6732096"/>
            <a:ext cx="717942" cy="714398"/>
          </a:xfrm>
          <a:custGeom>
            <a:avLst/>
            <a:gdLst/>
            <a:ahLst/>
            <a:cxnLst/>
            <a:rect l="l" t="t" r="r" b="b"/>
            <a:pathLst>
              <a:path w="717942" h="714398">
                <a:moveTo>
                  <a:pt x="0" y="0"/>
                </a:moveTo>
                <a:lnTo>
                  <a:pt x="717942" y="0"/>
                </a:lnTo>
                <a:lnTo>
                  <a:pt x="717942" y="714398"/>
                </a:lnTo>
                <a:lnTo>
                  <a:pt x="0" y="7143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8869278" y="6563128"/>
            <a:ext cx="678845" cy="883366"/>
          </a:xfrm>
          <a:custGeom>
            <a:avLst/>
            <a:gdLst/>
            <a:ahLst/>
            <a:cxnLst/>
            <a:rect l="l" t="t" r="r" b="b"/>
            <a:pathLst>
              <a:path w="678845" h="883366">
                <a:moveTo>
                  <a:pt x="0" y="0"/>
                </a:moveTo>
                <a:lnTo>
                  <a:pt x="678845" y="0"/>
                </a:lnTo>
                <a:lnTo>
                  <a:pt x="678845" y="883366"/>
                </a:lnTo>
                <a:lnTo>
                  <a:pt x="0" y="8833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extBox 16"/>
          <p:cNvSpPr txBox="1"/>
          <p:nvPr/>
        </p:nvSpPr>
        <p:spPr>
          <a:xfrm>
            <a:off x="2421871" y="4831869"/>
            <a:ext cx="3014950" cy="921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2"/>
              </a:lnSpc>
            </a:pPr>
            <a:r>
              <a:rPr lang="en-US" sz="205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Responsável pelo UX/UI e pelo protótipo e funcionamento do site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51990" y="4344084"/>
            <a:ext cx="3984021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3"/>
              </a:lnSpc>
            </a:pPr>
            <a:r>
              <a:rPr lang="en-US" sz="2711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PO/ Programador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75725" y="5812398"/>
            <a:ext cx="353655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Jorge Antonio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75725" y="4831869"/>
            <a:ext cx="3411152" cy="921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2"/>
              </a:lnSpc>
            </a:pPr>
            <a:r>
              <a:rPr lang="en-US" sz="205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Responsável por desenvolver ideias e realização de testes do sistema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96021" y="4344084"/>
            <a:ext cx="3984021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3"/>
              </a:lnSpc>
            </a:pPr>
            <a:r>
              <a:rPr lang="en-US" sz="2711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Scrum Master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19756" y="5812398"/>
            <a:ext cx="353655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Matheus Arruda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45154" y="4831869"/>
            <a:ext cx="3411152" cy="921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2"/>
              </a:lnSpc>
            </a:pPr>
            <a:r>
              <a:rPr lang="en-US" sz="205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Responsável por coordenar a equipe e avaliar o progresso do projeto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501A9">
                <a:alpha val="100000"/>
              </a:srgbClr>
            </a:gs>
            <a:gs pos="100000">
              <a:srgbClr val="17163E">
                <a:alpha val="100000"/>
              </a:srgbClr>
            </a:gs>
          </a:gsLst>
          <a:lin ang="18900044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8100" y="653100"/>
            <a:ext cx="16951800" cy="8980800"/>
            <a:chOff x="0" y="0"/>
            <a:chExt cx="22602400" cy="1197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602444" cy="11974449"/>
            </a:xfrm>
            <a:custGeom>
              <a:avLst/>
              <a:gdLst/>
              <a:ahLst/>
              <a:cxnLst/>
              <a:rect l="l" t="t" r="r" b="b"/>
              <a:pathLst>
                <a:path w="22602444" h="11974449">
                  <a:moveTo>
                    <a:pt x="22602444" y="0"/>
                  </a:moveTo>
                  <a:lnTo>
                    <a:pt x="0" y="0"/>
                  </a:lnTo>
                  <a:lnTo>
                    <a:pt x="0" y="11974449"/>
                  </a:lnTo>
                  <a:lnTo>
                    <a:pt x="22602444" y="11974449"/>
                  </a:lnTo>
                  <a:close/>
                </a:path>
              </a:pathLst>
            </a:custGeom>
            <a:gradFill rotWithShape="1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1372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18900732"/>
            </a:gra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12381400" y="2085252"/>
            <a:ext cx="3049150" cy="4428338"/>
          </a:xfrm>
          <a:custGeom>
            <a:avLst/>
            <a:gdLst/>
            <a:ahLst/>
            <a:cxnLst/>
            <a:rect l="l" t="t" r="r" b="b"/>
            <a:pathLst>
              <a:path w="3049150" h="4428338">
                <a:moveTo>
                  <a:pt x="0" y="0"/>
                </a:moveTo>
                <a:lnTo>
                  <a:pt x="3049150" y="0"/>
                </a:lnTo>
                <a:lnTo>
                  <a:pt x="3049150" y="4428338"/>
                </a:lnTo>
                <a:lnTo>
                  <a:pt x="0" y="44283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4790150" y="2980122"/>
            <a:ext cx="1628896" cy="5624000"/>
          </a:xfrm>
          <a:custGeom>
            <a:avLst/>
            <a:gdLst/>
            <a:ahLst/>
            <a:cxnLst/>
            <a:rect l="l" t="t" r="r" b="b"/>
            <a:pathLst>
              <a:path w="1628896" h="5624000">
                <a:moveTo>
                  <a:pt x="0" y="0"/>
                </a:moveTo>
                <a:lnTo>
                  <a:pt x="1628896" y="0"/>
                </a:lnTo>
                <a:lnTo>
                  <a:pt x="1628896" y="5624000"/>
                </a:lnTo>
                <a:lnTo>
                  <a:pt x="0" y="5624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229475" y="1019175"/>
            <a:ext cx="382905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Metodologia Utilizada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608647"/>
            <a:ext cx="8318583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Metodologia Scrum no Projeto SwiftHealth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514002"/>
            <a:ext cx="11027223" cy="520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5"/>
              </a:lnSpc>
            </a:pPr>
            <a:r>
              <a:rPr lang="en-US" sz="203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aplicação da metodologia Scrum no desenvolvimento do SwiftHealth foi essencial para organizar as etapas do projeto e garantir que cada integrante da equipe tivesse clareza sobre suas responsabilidades. Mesmo sem programar diretamente o sistema, utilizamos o Scrum para estruturar todas as fases — desde a concepção da ideia até a documentação final.</a:t>
            </a:r>
          </a:p>
          <a:p>
            <a:pPr algn="l">
              <a:lnSpc>
                <a:spcPts val="2445"/>
              </a:lnSpc>
            </a:pPr>
            <a:r>
              <a:rPr lang="en-US" sz="203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Trabalhamos com sprints semanais, onde cada encontro tinha objetivos claros, permitindo uma evolução contínua do projeto. Nas quartas-feiras realizamos reuniões presenciais para definir prioridades e revisar entregas, enquanto aos domingos fizemos reuniões online para acompanhamento e ajustes rápidos.</a:t>
            </a:r>
          </a:p>
          <a:p>
            <a:pPr algn="l">
              <a:lnSpc>
                <a:spcPts val="2445"/>
              </a:lnSpc>
            </a:pPr>
            <a:r>
              <a:rPr lang="en-US" sz="203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Dentro dessa estrutura, os papéis foram bem definidos:</a:t>
            </a:r>
          </a:p>
          <a:p>
            <a:pPr marL="440059" lvl="1" indent="-220029" algn="l">
              <a:lnSpc>
                <a:spcPts val="2445"/>
              </a:lnSpc>
              <a:buFont typeface="Arial"/>
              <a:buChar char="•"/>
            </a:pPr>
            <a:r>
              <a:rPr lang="en-US" sz="2038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Product Owner (PO) </a:t>
            </a:r>
            <a:r>
              <a:rPr lang="en-US" sz="203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conduziu a priorização das funcionalidades mais importantes, garantindo que a solução final atendesse às necessidades reais dos hospitais e dos pacientes.</a:t>
            </a:r>
          </a:p>
          <a:p>
            <a:pPr marL="440059" lvl="1" indent="-220029" algn="l">
              <a:lnSpc>
                <a:spcPts val="2445"/>
              </a:lnSpc>
              <a:buFont typeface="Arial"/>
              <a:buChar char="•"/>
            </a:pPr>
            <a:r>
              <a:rPr lang="en-US" sz="2038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Scrum Master</a:t>
            </a:r>
            <a:r>
              <a:rPr lang="en-US" sz="203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assegurou que a equipe seguisse a metodologia, facilitando a comunicação e removendo </a:t>
            </a:r>
            <a:r>
              <a:rPr lang="en-US" sz="2038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obstáculos durante o processo.</a:t>
            </a:r>
          </a:p>
          <a:p>
            <a:pPr marL="440059" lvl="1" indent="-220029" algn="l">
              <a:lnSpc>
                <a:spcPts val="2445"/>
              </a:lnSpc>
              <a:buFont typeface="Arial"/>
              <a:buChar char="•"/>
            </a:pPr>
            <a:r>
              <a:rPr lang="en-US" sz="2038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Equipe de Desenvolvimento</a:t>
            </a:r>
            <a:r>
              <a:rPr lang="en-US" sz="203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ficou responsável pela elaboração dos artefatos, documentação, fluxogramas, protótipos e validação de ideias.</a:t>
            </a:r>
          </a:p>
          <a:p>
            <a:pPr algn="l">
              <a:lnSpc>
                <a:spcPts val="2445"/>
              </a:lnSpc>
            </a:pPr>
            <a:endParaRPr lang="en-US" sz="2038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501A9">
                <a:alpha val="100000"/>
              </a:srgbClr>
            </a:gs>
            <a:gs pos="100000">
              <a:srgbClr val="17163E">
                <a:alpha val="100000"/>
              </a:srgbClr>
            </a:gs>
          </a:gsLst>
          <a:lin ang="18900044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0925" y="653100"/>
            <a:ext cx="16951800" cy="8980800"/>
            <a:chOff x="0" y="0"/>
            <a:chExt cx="22602400" cy="1197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602444" cy="11974449"/>
            </a:xfrm>
            <a:custGeom>
              <a:avLst/>
              <a:gdLst/>
              <a:ahLst/>
              <a:cxnLst/>
              <a:rect l="l" t="t" r="r" b="b"/>
              <a:pathLst>
                <a:path w="22602444" h="11974449">
                  <a:moveTo>
                    <a:pt x="22602444" y="0"/>
                  </a:moveTo>
                  <a:lnTo>
                    <a:pt x="0" y="0"/>
                  </a:lnTo>
                  <a:lnTo>
                    <a:pt x="0" y="11974449"/>
                  </a:lnTo>
                  <a:lnTo>
                    <a:pt x="22602444" y="11974449"/>
                  </a:lnTo>
                  <a:close/>
                </a:path>
              </a:pathLst>
            </a:custGeom>
            <a:gradFill rotWithShape="1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1372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18900732"/>
            </a:gra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5788345" y="4916375"/>
            <a:ext cx="6516961" cy="4341925"/>
          </a:xfrm>
          <a:custGeom>
            <a:avLst/>
            <a:gdLst/>
            <a:ahLst/>
            <a:cxnLst/>
            <a:rect l="l" t="t" r="r" b="b"/>
            <a:pathLst>
              <a:path w="6516961" h="4341925">
                <a:moveTo>
                  <a:pt x="0" y="0"/>
                </a:moveTo>
                <a:lnTo>
                  <a:pt x="6516960" y="0"/>
                </a:lnTo>
                <a:lnTo>
                  <a:pt x="6516960" y="4341925"/>
                </a:lnTo>
                <a:lnTo>
                  <a:pt x="0" y="4341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5305825" y="1009912"/>
            <a:ext cx="76765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Breve Descrição da Empresa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1425" y="2386850"/>
            <a:ext cx="15212799" cy="290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8649" lvl="1" indent="-289325" algn="ctr">
              <a:lnSpc>
                <a:spcPts val="2877"/>
              </a:lnSpc>
              <a:buAutoNum type="arabicPeriod"/>
            </a:pPr>
            <a:r>
              <a:rPr lang="en-US" sz="239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SwiftHealth é uma startup acadêmica voltada ao desenvolvimento de soluções tecnológicas integradas para o setor hospitalar. Seu principal foco é otimizar o fluxo de atendimento e agendamento médico, reduzindo o tempo de espera e promovendo uma experiência mais ágil, segura e humanizada tanto para pacientes quanto para profissionais da saúde.</a:t>
            </a:r>
          </a:p>
          <a:p>
            <a:pPr marL="578649" lvl="1" indent="-289325" algn="ctr">
              <a:lnSpc>
                <a:spcPts val="2877"/>
              </a:lnSpc>
              <a:buAutoNum type="arabicPeriod"/>
            </a:pPr>
            <a:r>
              <a:rPr lang="en-US" sz="239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SwiftHealth atua na área da saúde digital (HealthTech), com foco em engenharia de software aplicada a sistemas hospitalares. Sua missão é integrar aplicações móveis e sistemas web hospitalares, permitindo comunicação em tempo real entre paciente, servidor e médico.</a:t>
            </a:r>
          </a:p>
          <a:p>
            <a:pPr algn="l">
              <a:lnSpc>
                <a:spcPts val="2877"/>
              </a:lnSpc>
            </a:pPr>
            <a:endParaRPr lang="en-US" sz="2398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501A9">
                <a:alpha val="100000"/>
              </a:srgbClr>
            </a:gs>
            <a:gs pos="100000">
              <a:srgbClr val="17163E">
                <a:alpha val="100000"/>
              </a:srgbClr>
            </a:gs>
          </a:gsLst>
          <a:lin ang="18900044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691950" y="623450"/>
            <a:ext cx="16951800" cy="8980800"/>
            <a:chOff x="0" y="0"/>
            <a:chExt cx="22602400" cy="1197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602444" cy="11974449"/>
            </a:xfrm>
            <a:custGeom>
              <a:avLst/>
              <a:gdLst/>
              <a:ahLst/>
              <a:cxnLst/>
              <a:rect l="l" t="t" r="r" b="b"/>
              <a:pathLst>
                <a:path w="22602444" h="11974449">
                  <a:moveTo>
                    <a:pt x="0" y="0"/>
                  </a:moveTo>
                  <a:lnTo>
                    <a:pt x="22602444" y="0"/>
                  </a:lnTo>
                  <a:lnTo>
                    <a:pt x="22602444" y="11974449"/>
                  </a:lnTo>
                  <a:lnTo>
                    <a:pt x="0" y="11974449"/>
                  </a:lnTo>
                  <a:close/>
                </a:path>
              </a:pathLst>
            </a:custGeom>
            <a:gradFill rotWithShape="1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7647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5400038"/>
            </a:gra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167262" y="704733"/>
            <a:ext cx="11953475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Missão Visão e Valores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71441" y="2790708"/>
            <a:ext cx="1379550" cy="119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33825" y="4571002"/>
            <a:ext cx="802215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Visão(3-7 anos)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33825" y="6014752"/>
            <a:ext cx="802215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Valores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71425" y="5674348"/>
            <a:ext cx="1379550" cy="119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71437" y="4232528"/>
            <a:ext cx="1379550" cy="119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33825" y="3695908"/>
            <a:ext cx="8800039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4"/>
              </a:lnSpc>
            </a:pPr>
            <a:r>
              <a:rPr lang="en-US" sz="14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Proporcionar às instituições de saúde uma solução conceitual centrada no paciente que reduza filas, otimize o fluxo de atendimento e valorize o tempo das pessoas, por meio de prototipagem, simulação de infraestrutura e análise de dados — oferecendo um argumento técnico e operacional sólido para futuras implantações.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33825" y="3127250"/>
            <a:ext cx="802215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Missão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81148" y="3208450"/>
            <a:ext cx="3476054" cy="5647708"/>
          </a:xfrm>
          <a:custGeom>
            <a:avLst/>
            <a:gdLst/>
            <a:ahLst/>
            <a:cxnLst/>
            <a:rect l="l" t="t" r="r" b="b"/>
            <a:pathLst>
              <a:path w="3476054" h="5647708">
                <a:moveTo>
                  <a:pt x="0" y="0"/>
                </a:moveTo>
                <a:lnTo>
                  <a:pt x="3476054" y="0"/>
                </a:lnTo>
                <a:lnTo>
                  <a:pt x="3476054" y="5647708"/>
                </a:lnTo>
                <a:lnTo>
                  <a:pt x="0" y="5647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8733825" y="5133975"/>
            <a:ext cx="890992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4"/>
              </a:lnSpc>
            </a:pPr>
            <a:r>
              <a:rPr lang="en-US" sz="14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Tornar-se referência acadêmica e técnica na digitalização do fluxo hospitalar em média e grande escala, inspirando implementações reais que tornem o atendimento mais humano, previsível e eficiente — com adoção crescente por hospitais que buscam reduzir esperas e melhorar seus indicadores de qualidade.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33825" y="6617814"/>
            <a:ext cx="9092775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4"/>
              </a:lnSpc>
            </a:pPr>
            <a:r>
              <a:rPr lang="en-US" sz="14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Adotamos um design centrado no paciente, priorizando experiência e acessibilidade em cada decisão. Buscamos eficiência operacional, garantindo ganho real em tempo e uso de recursos. Atuamos com transparência e responsabilidade, documentando métodos e métricas de priorização. Mantemos foco em segurança e privacidade, mesmo em ambiente simulado, seguindo princípios de proteção de dados. </a:t>
            </a:r>
          </a:p>
          <a:p>
            <a:pPr algn="l">
              <a:lnSpc>
                <a:spcPts val="1704"/>
              </a:lnSpc>
            </a:pPr>
            <a:r>
              <a:rPr lang="en-US" sz="14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Todas as decisões são baseadas em evidências, utilizando simulações e KPIs como fundamento. </a:t>
            </a:r>
          </a:p>
          <a:p>
            <a:pPr algn="l">
              <a:lnSpc>
                <a:spcPts val="1704"/>
              </a:lnSpc>
            </a:pPr>
            <a:r>
              <a:rPr lang="en-US" sz="14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Valorizamos interoperabilidade e pragmatismo técnico, propondo arquitetura integrada e viável. </a:t>
            </a:r>
          </a:p>
          <a:p>
            <a:pPr algn="l">
              <a:lnSpc>
                <a:spcPts val="1704"/>
              </a:lnSpc>
            </a:pPr>
            <a:r>
              <a:rPr lang="en-US" sz="14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Incentivamos a inovação responsável, avaliando riscos e a aplicabilidade de soluções como fila virtual e automações. </a:t>
            </a:r>
          </a:p>
          <a:p>
            <a:pPr algn="l">
              <a:lnSpc>
                <a:spcPts val="1704"/>
              </a:lnSpc>
            </a:pPr>
            <a:r>
              <a:rPr lang="en-US" sz="14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Por fim, promovemos colaboração multidisciplinar, unindo áreas para construir soluções mais completas e eficazes.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501A9">
                <a:alpha val="100000"/>
              </a:srgbClr>
            </a:gs>
            <a:gs pos="100000">
              <a:srgbClr val="17163E">
                <a:alpha val="100000"/>
              </a:srgbClr>
            </a:gs>
          </a:gsLst>
          <a:lin ang="18900044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1950" y="637778"/>
            <a:ext cx="16951800" cy="8980800"/>
            <a:chOff x="0" y="0"/>
            <a:chExt cx="22602400" cy="1197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602444" cy="11974449"/>
            </a:xfrm>
            <a:custGeom>
              <a:avLst/>
              <a:gdLst/>
              <a:ahLst/>
              <a:cxnLst/>
              <a:rect l="l" t="t" r="r" b="b"/>
              <a:pathLst>
                <a:path w="22602444" h="11974449">
                  <a:moveTo>
                    <a:pt x="22602444" y="0"/>
                  </a:moveTo>
                  <a:lnTo>
                    <a:pt x="0" y="0"/>
                  </a:lnTo>
                  <a:lnTo>
                    <a:pt x="0" y="11974449"/>
                  </a:lnTo>
                  <a:lnTo>
                    <a:pt x="22602444" y="11974449"/>
                  </a:lnTo>
                  <a:close/>
                </a:path>
              </a:pathLst>
            </a:custGeom>
            <a:gradFill rotWithShape="1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7647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16200038"/>
            </a:gra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1988628" y="2627174"/>
            <a:ext cx="4347939" cy="3172050"/>
          </a:xfrm>
          <a:custGeom>
            <a:avLst/>
            <a:gdLst/>
            <a:ahLst/>
            <a:cxnLst/>
            <a:rect l="l" t="t" r="r" b="b"/>
            <a:pathLst>
              <a:path w="4347939" h="3172050">
                <a:moveTo>
                  <a:pt x="0" y="0"/>
                </a:moveTo>
                <a:lnTo>
                  <a:pt x="4347939" y="0"/>
                </a:lnTo>
                <a:lnTo>
                  <a:pt x="4347939" y="3172050"/>
                </a:lnTo>
                <a:lnTo>
                  <a:pt x="0" y="3172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3868350" y="4086974"/>
            <a:ext cx="1427698" cy="5039050"/>
          </a:xfrm>
          <a:custGeom>
            <a:avLst/>
            <a:gdLst/>
            <a:ahLst/>
            <a:cxnLst/>
            <a:rect l="l" t="t" r="r" b="b"/>
            <a:pathLst>
              <a:path w="1427698" h="5039050">
                <a:moveTo>
                  <a:pt x="0" y="0"/>
                </a:moveTo>
                <a:lnTo>
                  <a:pt x="1427698" y="0"/>
                </a:lnTo>
                <a:lnTo>
                  <a:pt x="1427698" y="5039050"/>
                </a:lnTo>
                <a:lnTo>
                  <a:pt x="0" y="5039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829012" y="4086952"/>
            <a:ext cx="4667156" cy="3126650"/>
          </a:xfrm>
          <a:custGeom>
            <a:avLst/>
            <a:gdLst/>
            <a:ahLst/>
            <a:cxnLst/>
            <a:rect l="l" t="t" r="r" b="b"/>
            <a:pathLst>
              <a:path w="4667156" h="3126650">
                <a:moveTo>
                  <a:pt x="0" y="0"/>
                </a:moveTo>
                <a:lnTo>
                  <a:pt x="4667156" y="0"/>
                </a:lnTo>
                <a:lnTo>
                  <a:pt x="4667156" y="3126650"/>
                </a:lnTo>
                <a:lnTo>
                  <a:pt x="0" y="31266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2426852" y="3044482"/>
            <a:ext cx="3736732" cy="1970586"/>
          </a:xfrm>
          <a:custGeom>
            <a:avLst/>
            <a:gdLst/>
            <a:ahLst/>
            <a:cxnLst/>
            <a:rect l="l" t="t" r="r" b="b"/>
            <a:pathLst>
              <a:path w="3736732" h="1970586">
                <a:moveTo>
                  <a:pt x="0" y="0"/>
                </a:moveTo>
                <a:lnTo>
                  <a:pt x="3736732" y="0"/>
                </a:lnTo>
                <a:lnTo>
                  <a:pt x="3736732" y="1970586"/>
                </a:lnTo>
                <a:lnTo>
                  <a:pt x="0" y="19705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4831491" y="6372457"/>
            <a:ext cx="998163" cy="841145"/>
          </a:xfrm>
          <a:custGeom>
            <a:avLst/>
            <a:gdLst/>
            <a:ahLst/>
            <a:cxnLst/>
            <a:rect l="l" t="t" r="r" b="b"/>
            <a:pathLst>
              <a:path w="998163" h="841145">
                <a:moveTo>
                  <a:pt x="0" y="0"/>
                </a:moveTo>
                <a:lnTo>
                  <a:pt x="998163" y="0"/>
                </a:lnTo>
                <a:lnTo>
                  <a:pt x="998163" y="841145"/>
                </a:lnTo>
                <a:lnTo>
                  <a:pt x="0" y="8411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1457" b="-720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6770251" y="8455608"/>
            <a:ext cx="794566" cy="967508"/>
          </a:xfrm>
          <a:custGeom>
            <a:avLst/>
            <a:gdLst/>
            <a:ahLst/>
            <a:cxnLst/>
            <a:rect l="l" t="t" r="r" b="b"/>
            <a:pathLst>
              <a:path w="794566" h="967508">
                <a:moveTo>
                  <a:pt x="0" y="0"/>
                </a:moveTo>
                <a:lnTo>
                  <a:pt x="794566" y="0"/>
                </a:lnTo>
                <a:lnTo>
                  <a:pt x="794566" y="967508"/>
                </a:lnTo>
                <a:lnTo>
                  <a:pt x="0" y="96750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12886549" y="8441364"/>
            <a:ext cx="953265" cy="953265"/>
          </a:xfrm>
          <a:custGeom>
            <a:avLst/>
            <a:gdLst/>
            <a:ahLst/>
            <a:cxnLst/>
            <a:rect l="l" t="t" r="r" b="b"/>
            <a:pathLst>
              <a:path w="953265" h="953265">
                <a:moveTo>
                  <a:pt x="0" y="0"/>
                </a:moveTo>
                <a:lnTo>
                  <a:pt x="953265" y="0"/>
                </a:lnTo>
                <a:lnTo>
                  <a:pt x="953265" y="953265"/>
                </a:lnTo>
                <a:lnTo>
                  <a:pt x="0" y="95326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3028205" y="6987172"/>
            <a:ext cx="891752" cy="891752"/>
          </a:xfrm>
          <a:custGeom>
            <a:avLst/>
            <a:gdLst/>
            <a:ahLst/>
            <a:cxnLst/>
            <a:rect l="l" t="t" r="r" b="b"/>
            <a:pathLst>
              <a:path w="891752" h="891752">
                <a:moveTo>
                  <a:pt x="0" y="0"/>
                </a:moveTo>
                <a:lnTo>
                  <a:pt x="891752" y="0"/>
                </a:lnTo>
                <a:lnTo>
                  <a:pt x="891752" y="891752"/>
                </a:lnTo>
                <a:lnTo>
                  <a:pt x="0" y="89175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4200824" y="7489827"/>
            <a:ext cx="935193" cy="1108377"/>
          </a:xfrm>
          <a:custGeom>
            <a:avLst/>
            <a:gdLst/>
            <a:ahLst/>
            <a:cxnLst/>
            <a:rect l="l" t="t" r="r" b="b"/>
            <a:pathLst>
              <a:path w="935193" h="1108377">
                <a:moveTo>
                  <a:pt x="0" y="0"/>
                </a:moveTo>
                <a:lnTo>
                  <a:pt x="935193" y="0"/>
                </a:lnTo>
                <a:lnTo>
                  <a:pt x="935193" y="1108377"/>
                </a:lnTo>
                <a:lnTo>
                  <a:pt x="0" y="110837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16281202" y="6793029"/>
            <a:ext cx="978098" cy="910854"/>
          </a:xfrm>
          <a:custGeom>
            <a:avLst/>
            <a:gdLst/>
            <a:ahLst/>
            <a:cxnLst/>
            <a:rect l="l" t="t" r="r" b="b"/>
            <a:pathLst>
              <a:path w="978098" h="910854">
                <a:moveTo>
                  <a:pt x="0" y="0"/>
                </a:moveTo>
                <a:lnTo>
                  <a:pt x="978098" y="0"/>
                </a:lnTo>
                <a:lnTo>
                  <a:pt x="978098" y="910855"/>
                </a:lnTo>
                <a:lnTo>
                  <a:pt x="0" y="91085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13001829" y="5128178"/>
            <a:ext cx="2497274" cy="968569"/>
          </a:xfrm>
          <a:custGeom>
            <a:avLst/>
            <a:gdLst/>
            <a:ahLst/>
            <a:cxnLst/>
            <a:rect l="l" t="t" r="r" b="b"/>
            <a:pathLst>
              <a:path w="2497274" h="968569">
                <a:moveTo>
                  <a:pt x="0" y="0"/>
                </a:moveTo>
                <a:lnTo>
                  <a:pt x="2497274" y="0"/>
                </a:lnTo>
                <a:lnTo>
                  <a:pt x="2497274" y="968569"/>
                </a:lnTo>
                <a:lnTo>
                  <a:pt x="0" y="96856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5429209" y="8210450"/>
            <a:ext cx="1047850" cy="1047850"/>
          </a:xfrm>
          <a:custGeom>
            <a:avLst/>
            <a:gdLst/>
            <a:ahLst/>
            <a:cxnLst/>
            <a:rect l="l" t="t" r="r" b="b"/>
            <a:pathLst>
              <a:path w="1047850" h="1047850">
                <a:moveTo>
                  <a:pt x="0" y="0"/>
                </a:moveTo>
                <a:lnTo>
                  <a:pt x="1047850" y="0"/>
                </a:lnTo>
                <a:lnTo>
                  <a:pt x="1047850" y="1047850"/>
                </a:lnTo>
                <a:lnTo>
                  <a:pt x="0" y="104785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16130354" y="5063372"/>
            <a:ext cx="731663" cy="1098180"/>
          </a:xfrm>
          <a:custGeom>
            <a:avLst/>
            <a:gdLst/>
            <a:ahLst/>
            <a:cxnLst/>
            <a:rect l="l" t="t" r="r" b="b"/>
            <a:pathLst>
              <a:path w="731663" h="1098180">
                <a:moveTo>
                  <a:pt x="0" y="0"/>
                </a:moveTo>
                <a:lnTo>
                  <a:pt x="731663" y="0"/>
                </a:lnTo>
                <a:lnTo>
                  <a:pt x="731663" y="1098180"/>
                </a:lnTo>
                <a:lnTo>
                  <a:pt x="0" y="109818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TextBox 17"/>
          <p:cNvSpPr txBox="1"/>
          <p:nvPr/>
        </p:nvSpPr>
        <p:spPr>
          <a:xfrm>
            <a:off x="1028700" y="637778"/>
            <a:ext cx="9584747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Equipe e Ferramentas Tecnológicas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75596" y="1723628"/>
            <a:ext cx="10949267" cy="3695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1"/>
              </a:lnSpc>
            </a:pPr>
            <a:r>
              <a:rPr lang="en-US" sz="2726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Recursos Humanos (RH):</a:t>
            </a:r>
            <a:r>
              <a:rPr lang="en-US" sz="27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Gestão de equipe, recrutamento e compliance</a:t>
            </a:r>
          </a:p>
          <a:p>
            <a:pPr algn="l">
              <a:lnSpc>
                <a:spcPts val="3271"/>
              </a:lnSpc>
            </a:pPr>
            <a:r>
              <a:rPr lang="en-US" sz="2726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Financeiro: </a:t>
            </a:r>
            <a:r>
              <a:rPr lang="en-US" sz="27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Controle de orçamento, licenças e custos de infraestrutura</a:t>
            </a:r>
          </a:p>
          <a:p>
            <a:pPr algn="l">
              <a:lnSpc>
                <a:spcPts val="3271"/>
              </a:lnSpc>
            </a:pPr>
            <a:r>
              <a:rPr lang="en-US" sz="2726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Desenvolvimento: </a:t>
            </a:r>
            <a:r>
              <a:rPr lang="en-US" sz="27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Criação do app, API, integração de rede e segurança</a:t>
            </a:r>
          </a:p>
          <a:p>
            <a:pPr algn="l">
              <a:lnSpc>
                <a:spcPts val="3271"/>
              </a:lnSpc>
            </a:pPr>
            <a:r>
              <a:rPr lang="en-US" sz="2726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Análise e Testes (QA &amp; Dados): </a:t>
            </a:r>
            <a:r>
              <a:rPr lang="en-US" sz="27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Testes de funcionalidade e análise de indicadores</a:t>
            </a:r>
          </a:p>
          <a:p>
            <a:pPr algn="l">
              <a:lnSpc>
                <a:spcPts val="3271"/>
              </a:lnSpc>
            </a:pPr>
            <a:r>
              <a:rPr lang="en-US" sz="2726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Suporte Técnico / Infraestrutura: </a:t>
            </a:r>
            <a:r>
              <a:rPr lang="en-US" sz="27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Manutenção da rede simulada e atendimento técnico</a:t>
            </a:r>
          </a:p>
          <a:p>
            <a:pPr algn="ctr">
              <a:lnSpc>
                <a:spcPts val="3271"/>
              </a:lnSpc>
            </a:pPr>
            <a:endParaRPr lang="en-US" sz="2726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663182" y="5225960"/>
            <a:ext cx="6171634" cy="1732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1"/>
              </a:lnSpc>
            </a:pPr>
            <a:r>
              <a:rPr lang="en-US" sz="2293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Notion / Excel / Power BI</a:t>
            </a:r>
          </a:p>
          <a:p>
            <a:pPr algn="l">
              <a:lnSpc>
                <a:spcPts val="2751"/>
              </a:lnSpc>
            </a:pPr>
            <a:r>
              <a:rPr lang="en-US" sz="2293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Figma / Visual Studio Code / GitHub</a:t>
            </a:r>
          </a:p>
          <a:p>
            <a:pPr algn="l">
              <a:lnSpc>
                <a:spcPts val="2751"/>
              </a:lnSpc>
            </a:pPr>
            <a:r>
              <a:rPr lang="en-US" sz="2293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Power BI / JIRA / Python / Cisco Packet Tracer / Windows Server / Notion / HTML e CSS</a:t>
            </a:r>
          </a:p>
          <a:p>
            <a:pPr algn="ctr">
              <a:lnSpc>
                <a:spcPts val="2751"/>
              </a:lnSpc>
            </a:pPr>
            <a:endParaRPr lang="en-US" sz="2293" b="1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501A9">
                <a:alpha val="100000"/>
              </a:srgbClr>
            </a:gs>
            <a:gs pos="100000">
              <a:srgbClr val="17163E">
                <a:alpha val="100000"/>
              </a:srgbClr>
            </a:gs>
          </a:gsLst>
          <a:lin ang="18900044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691950" y="623450"/>
            <a:ext cx="16951800" cy="8980800"/>
            <a:chOff x="0" y="0"/>
            <a:chExt cx="22602400" cy="1197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602444" cy="11974449"/>
            </a:xfrm>
            <a:custGeom>
              <a:avLst/>
              <a:gdLst/>
              <a:ahLst/>
              <a:cxnLst/>
              <a:rect l="l" t="t" r="r" b="b"/>
              <a:pathLst>
                <a:path w="22602444" h="11974449">
                  <a:moveTo>
                    <a:pt x="0" y="0"/>
                  </a:moveTo>
                  <a:lnTo>
                    <a:pt x="22602444" y="0"/>
                  </a:lnTo>
                  <a:lnTo>
                    <a:pt x="22602444" y="11974449"/>
                  </a:lnTo>
                  <a:lnTo>
                    <a:pt x="0" y="11974449"/>
                  </a:lnTo>
                  <a:close/>
                </a:path>
              </a:pathLst>
            </a:custGeom>
            <a:gradFill rotWithShape="1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7647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5400038"/>
            </a:gra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AutoShape 4"/>
          <p:cNvSpPr/>
          <p:nvPr/>
        </p:nvSpPr>
        <p:spPr>
          <a:xfrm rot="51548">
            <a:off x="11160939" y="5455475"/>
            <a:ext cx="2540986" cy="0"/>
          </a:xfrm>
          <a:prstGeom prst="line">
            <a:avLst/>
          </a:prstGeom>
          <a:ln w="19050" cap="rnd">
            <a:solidFill>
              <a:srgbClr val="FF248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 rot="51548">
            <a:off x="7887273" y="5455475"/>
            <a:ext cx="2540986" cy="0"/>
          </a:xfrm>
          <a:prstGeom prst="line">
            <a:avLst/>
          </a:prstGeom>
          <a:ln w="19050" cap="rnd">
            <a:solidFill>
              <a:srgbClr val="FF248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 rot="51548">
            <a:off x="4613607" y="5455475"/>
            <a:ext cx="2540986" cy="0"/>
          </a:xfrm>
          <a:prstGeom prst="line">
            <a:avLst/>
          </a:prstGeom>
          <a:ln w="19050" cap="rnd">
            <a:solidFill>
              <a:srgbClr val="FF248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3538876" y="5024090"/>
            <a:ext cx="1416848" cy="881792"/>
          </a:xfrm>
          <a:custGeom>
            <a:avLst/>
            <a:gdLst/>
            <a:ahLst/>
            <a:cxnLst/>
            <a:rect l="l" t="t" r="r" b="b"/>
            <a:pathLst>
              <a:path w="1416848" h="881792">
                <a:moveTo>
                  <a:pt x="0" y="0"/>
                </a:moveTo>
                <a:lnTo>
                  <a:pt x="1416848" y="0"/>
                </a:lnTo>
                <a:lnTo>
                  <a:pt x="1416848" y="881792"/>
                </a:lnTo>
                <a:lnTo>
                  <a:pt x="0" y="881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3359876" y="5024090"/>
            <a:ext cx="1416846" cy="881792"/>
          </a:xfrm>
          <a:custGeom>
            <a:avLst/>
            <a:gdLst/>
            <a:ahLst/>
            <a:cxnLst/>
            <a:rect l="l" t="t" r="r" b="b"/>
            <a:pathLst>
              <a:path w="1416846" h="881792">
                <a:moveTo>
                  <a:pt x="0" y="0"/>
                </a:moveTo>
                <a:lnTo>
                  <a:pt x="1416846" y="0"/>
                </a:lnTo>
                <a:lnTo>
                  <a:pt x="1416846" y="881792"/>
                </a:lnTo>
                <a:lnTo>
                  <a:pt x="0" y="8817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0086210" y="5024090"/>
            <a:ext cx="1416846" cy="881792"/>
          </a:xfrm>
          <a:custGeom>
            <a:avLst/>
            <a:gdLst/>
            <a:ahLst/>
            <a:cxnLst/>
            <a:rect l="l" t="t" r="r" b="b"/>
            <a:pathLst>
              <a:path w="1416846" h="881792">
                <a:moveTo>
                  <a:pt x="0" y="0"/>
                </a:moveTo>
                <a:lnTo>
                  <a:pt x="1416846" y="0"/>
                </a:lnTo>
                <a:lnTo>
                  <a:pt x="1416846" y="881792"/>
                </a:lnTo>
                <a:lnTo>
                  <a:pt x="0" y="8817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6812544" y="5024090"/>
            <a:ext cx="1416848" cy="881792"/>
          </a:xfrm>
          <a:custGeom>
            <a:avLst/>
            <a:gdLst/>
            <a:ahLst/>
            <a:cxnLst/>
            <a:rect l="l" t="t" r="r" b="b"/>
            <a:pathLst>
              <a:path w="1416848" h="881792">
                <a:moveTo>
                  <a:pt x="0" y="0"/>
                </a:moveTo>
                <a:lnTo>
                  <a:pt x="1416848" y="0"/>
                </a:lnTo>
                <a:lnTo>
                  <a:pt x="1416848" y="881792"/>
                </a:lnTo>
                <a:lnTo>
                  <a:pt x="0" y="881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5300025" y="1009912"/>
            <a:ext cx="76879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Análise de Vulnerabilidade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73025" y="3627034"/>
            <a:ext cx="234855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Usuário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11575" y="6167139"/>
            <a:ext cx="3471450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endParaRPr/>
          </a:p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segurança do sistema depende da senha criada pelo usuário.</a:t>
            </a:r>
          </a:p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Mesmo com políticas mínimas, senhas fracas, repetidas ou compartilhadas são a principal porta de entrada de ataques.</a:t>
            </a:r>
          </a:p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 fator humano é o mais imprevisível e o mais explorado por atacantes (phishing, engenharia social etc.).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46691" y="3627034"/>
            <a:ext cx="234855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Rede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37891" y="6400100"/>
            <a:ext cx="3378066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Vazamento de dados entre app ↔ servidor compromete informações médicas.</a:t>
            </a:r>
          </a:p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 o HTTPS/TLS for “simulado” e não real, isso é extremamente crítico.</a:t>
            </a:r>
          </a:p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Um ataque man-in-the-middle pode capturar tokens, sessões e até credenciais.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89625" y="6400100"/>
            <a:ext cx="2799355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Vulnerável, mas mitigável com logs, acesso por níveis e monitoramento.</a:t>
            </a:r>
          </a:p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autenticação e escalonamento de privilégios pode ser reforçada facilmente com boas políticas.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94025" y="3627034"/>
            <a:ext cx="234855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Servidor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20357" y="3627034"/>
            <a:ext cx="234855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Aplicativo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74974" y="6400100"/>
            <a:ext cx="2972215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 houver falha no controle de acesso interno, dados médicos podem vazar entre perfis.</a:t>
            </a:r>
          </a:p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Depende da implementação de criptografia e armazenamento correto de tokens.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501A9">
                <a:alpha val="100000"/>
              </a:srgbClr>
            </a:gs>
            <a:gs pos="100000">
              <a:srgbClr val="17163E">
                <a:alpha val="100000"/>
              </a:srgbClr>
            </a:gs>
          </a:gsLst>
          <a:lin ang="18900044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1950" y="623450"/>
            <a:ext cx="16951800" cy="8980800"/>
            <a:chOff x="0" y="0"/>
            <a:chExt cx="22602400" cy="1197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602444" cy="11974449"/>
            </a:xfrm>
            <a:custGeom>
              <a:avLst/>
              <a:gdLst/>
              <a:ahLst/>
              <a:cxnLst/>
              <a:rect l="l" t="t" r="r" b="b"/>
              <a:pathLst>
                <a:path w="22602444" h="11974449">
                  <a:moveTo>
                    <a:pt x="22602444" y="0"/>
                  </a:moveTo>
                  <a:lnTo>
                    <a:pt x="0" y="0"/>
                  </a:lnTo>
                  <a:lnTo>
                    <a:pt x="0" y="11974449"/>
                  </a:lnTo>
                  <a:lnTo>
                    <a:pt x="22602444" y="11974449"/>
                  </a:lnTo>
                  <a:close/>
                </a:path>
              </a:pathLst>
            </a:custGeom>
            <a:gradFill rotWithShape="1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7647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16200038"/>
            </a:gra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1028700" y="3983031"/>
            <a:ext cx="5935605" cy="5275269"/>
          </a:xfrm>
          <a:custGeom>
            <a:avLst/>
            <a:gdLst/>
            <a:ahLst/>
            <a:cxnLst/>
            <a:rect l="l" t="t" r="r" b="b"/>
            <a:pathLst>
              <a:path w="5935605" h="5275269">
                <a:moveTo>
                  <a:pt x="0" y="0"/>
                </a:moveTo>
                <a:lnTo>
                  <a:pt x="5935605" y="0"/>
                </a:lnTo>
                <a:lnTo>
                  <a:pt x="5935605" y="5275269"/>
                </a:lnTo>
                <a:lnTo>
                  <a:pt x="0" y="5275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8109209" y="4763318"/>
            <a:ext cx="9150091" cy="4494982"/>
          </a:xfrm>
          <a:custGeom>
            <a:avLst/>
            <a:gdLst/>
            <a:ahLst/>
            <a:cxnLst/>
            <a:rect l="l" t="t" r="r" b="b"/>
            <a:pathLst>
              <a:path w="9150091" h="4494982">
                <a:moveTo>
                  <a:pt x="0" y="0"/>
                </a:moveTo>
                <a:lnTo>
                  <a:pt x="9150091" y="0"/>
                </a:lnTo>
                <a:lnTo>
                  <a:pt x="9150091" y="4494982"/>
                </a:lnTo>
                <a:lnTo>
                  <a:pt x="0" y="4494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028700" y="623450"/>
            <a:ext cx="8854430" cy="1417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61"/>
              </a:lnSpc>
            </a:pPr>
            <a:r>
              <a:rPr lang="en-US" sz="9384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Planta Baixa do Prédios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515605"/>
            <a:ext cx="4250755" cy="611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5"/>
              </a:lnSpc>
              <a:spcBef>
                <a:spcPct val="0"/>
              </a:spcBef>
            </a:pPr>
            <a:r>
              <a:rPr lang="en-US" sz="4079">
                <a:solidFill>
                  <a:srgbClr val="F3F5F7"/>
                </a:solidFill>
                <a:latin typeface="Teko"/>
                <a:ea typeface="Teko"/>
                <a:cs typeface="Teko"/>
                <a:sym typeface="Teko"/>
              </a:rPr>
              <a:t>· Unidade Matriz Swifthealth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03625" y="4152245"/>
            <a:ext cx="4136754" cy="611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5"/>
              </a:lnSpc>
              <a:spcBef>
                <a:spcPct val="0"/>
              </a:spcBef>
            </a:pPr>
            <a:r>
              <a:rPr lang="en-US" sz="4079">
                <a:solidFill>
                  <a:srgbClr val="F3F5F7"/>
                </a:solidFill>
                <a:latin typeface="Teko"/>
                <a:ea typeface="Teko"/>
                <a:cs typeface="Teko"/>
                <a:sym typeface="Teko"/>
              </a:rPr>
              <a:t>• Unidade Filial Swifthealth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501A9">
                <a:alpha val="100000"/>
              </a:srgbClr>
            </a:gs>
            <a:gs pos="100000">
              <a:srgbClr val="17163E">
                <a:alpha val="100000"/>
              </a:srgbClr>
            </a:gs>
          </a:gsLst>
          <a:lin ang="18900044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691950" y="623450"/>
            <a:ext cx="16951800" cy="8980800"/>
            <a:chOff x="0" y="0"/>
            <a:chExt cx="22602400" cy="11974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602444" cy="11974449"/>
            </a:xfrm>
            <a:custGeom>
              <a:avLst/>
              <a:gdLst/>
              <a:ahLst/>
              <a:cxnLst/>
              <a:rect l="l" t="t" r="r" b="b"/>
              <a:pathLst>
                <a:path w="22602444" h="11974449">
                  <a:moveTo>
                    <a:pt x="22602444" y="0"/>
                  </a:moveTo>
                  <a:lnTo>
                    <a:pt x="0" y="0"/>
                  </a:lnTo>
                  <a:lnTo>
                    <a:pt x="0" y="11974449"/>
                  </a:lnTo>
                  <a:lnTo>
                    <a:pt x="22602444" y="11974449"/>
                  </a:lnTo>
                  <a:close/>
                </a:path>
              </a:pathLst>
            </a:custGeom>
            <a:gradFill rotWithShape="1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1372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8100732"/>
            </a:gra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1531425" y="3167520"/>
            <a:ext cx="13595933" cy="6135165"/>
          </a:xfrm>
          <a:custGeom>
            <a:avLst/>
            <a:gdLst/>
            <a:ahLst/>
            <a:cxnLst/>
            <a:rect l="l" t="t" r="r" b="b"/>
            <a:pathLst>
              <a:path w="13595933" h="6135165">
                <a:moveTo>
                  <a:pt x="0" y="0"/>
                </a:moveTo>
                <a:lnTo>
                  <a:pt x="13595933" y="0"/>
                </a:lnTo>
                <a:lnTo>
                  <a:pt x="13595933" y="6135164"/>
                </a:lnTo>
                <a:lnTo>
                  <a:pt x="0" y="6135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531425" y="1030562"/>
            <a:ext cx="76879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Topologia das Redes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56511" y="2481891"/>
            <a:ext cx="472528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ctr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Topologia Unidade Matriz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1447</Words>
  <Application>Microsoft Office PowerPoint</Application>
  <PresentationFormat>Personalizar</PresentationFormat>
  <Paragraphs>317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Roboto</vt:lpstr>
      <vt:lpstr>Arial</vt:lpstr>
      <vt:lpstr>Open Sans Bold</vt:lpstr>
      <vt:lpstr>Teko</vt:lpstr>
      <vt:lpstr>Roboto Bold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Data Center Company Profile by Slidesgo.pptx</dc:title>
  <cp:lastModifiedBy>Matheus Santos Morais Arruda</cp:lastModifiedBy>
  <cp:revision>2</cp:revision>
  <dcterms:created xsi:type="dcterms:W3CDTF">2006-08-16T00:00:00Z</dcterms:created>
  <dcterms:modified xsi:type="dcterms:W3CDTF">2025-11-25T12:00:21Z</dcterms:modified>
  <dc:identifier>DAG5p7CXnHQ</dc:identifier>
</cp:coreProperties>
</file>